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86" r:id="rId3"/>
    <p:sldId id="306" r:id="rId4"/>
    <p:sldId id="307" r:id="rId5"/>
    <p:sldId id="344" r:id="rId6"/>
    <p:sldId id="345" r:id="rId7"/>
    <p:sldId id="325" r:id="rId8"/>
    <p:sldId id="326" r:id="rId9"/>
    <p:sldId id="327" r:id="rId10"/>
    <p:sldId id="333" r:id="rId11"/>
    <p:sldId id="341" r:id="rId12"/>
    <p:sldId id="342" r:id="rId13"/>
    <p:sldId id="328" r:id="rId14"/>
    <p:sldId id="313" r:id="rId15"/>
    <p:sldId id="292" r:id="rId16"/>
  </p:sldIdLst>
  <p:sldSz cx="9144000" cy="6858000" type="screen4x3"/>
  <p:notesSz cx="6669088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89029" autoAdjust="0"/>
  </p:normalViewPr>
  <p:slideViewPr>
    <p:cSldViewPr>
      <p:cViewPr>
        <p:scale>
          <a:sx n="60" d="100"/>
          <a:sy n="60" d="100"/>
        </p:scale>
        <p:origin x="-329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329" cy="496100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6626" y="1"/>
            <a:ext cx="2891395" cy="496100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890329" cy="496100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6626" y="9428221"/>
            <a:ext cx="2891395" cy="4961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A528C7-9880-4AAD-9A72-C171027F8A4D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62551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329" cy="496100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626" y="1"/>
            <a:ext cx="2891395" cy="496100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es-ES_tradn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589" y="4715270"/>
            <a:ext cx="5335910" cy="4467220"/>
          </a:xfrm>
          <a:prstGeom prst="rect">
            <a:avLst/>
          </a:prstGeom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smtClean="0"/>
              <a:t>Click to change the text style of the template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221"/>
            <a:ext cx="2890329" cy="496100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626" y="9428221"/>
            <a:ext cx="2891395" cy="49610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729264-E471-4E2D-AFAE-9266739F054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7908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err="1"/>
              <a:t>Benvinguda</a:t>
            </a:r>
            <a:r>
              <a:rPr lang="en-GB" dirty="0"/>
              <a:t> … </a:t>
            </a:r>
          </a:p>
          <a:p>
            <a:endParaRPr lang="es-ES" dirty="0" smtClean="0"/>
          </a:p>
          <a:p>
            <a:r>
              <a:rPr lang="en-GB" dirty="0"/>
              <a:t>We</a:t>
            </a:r>
            <a:r>
              <a:rPr lang="en-GB" baseline="0" dirty="0"/>
              <a:t> have come to present a project that we think is important because it joins together in a single initiative </a:t>
            </a:r>
            <a:r>
              <a:rPr lang="en-GB" sz="1200" b="0" i="0" u="none" strike="noStrik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technology for environmentally friendly gardening and social policies. </a:t>
            </a:r>
          </a:p>
          <a:p>
            <a:endParaRPr lang="es-ES" dirty="0" smtClean="0"/>
          </a:p>
          <a:p>
            <a:r>
              <a:rPr lang="en-GB" dirty="0"/>
              <a:t>We</a:t>
            </a:r>
            <a:r>
              <a:rPr lang="en-GB" baseline="0" dirty="0"/>
              <a:t> are kind of “foreigners” in this congress because we come from a very different area of work. We work in the promotion of people with disabilities.   It’s for this reason that we think it is important to explain a little about who we are, our job in the city of Barcelona and how we ended up at this congress today. 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C2C01-FD45-4F6B-9DBD-88D75B78F187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66788-A21F-4B58-8FAC-727F43E9029E}" type="slidenum">
              <a:rPr lang="es-ES_tradnl" smtClean="0"/>
              <a:pPr>
                <a:defRPr/>
              </a:pPr>
              <a:t>14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- Possible explicació  de formacio i  acollida de les entitats</a:t>
            </a:r>
          </a:p>
          <a:p>
            <a:endParaRPr lang="en-GB" noProof="0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FC741-5BC0-4AA1-A906-7A5BC0E3CBC3}" type="slidenum">
              <a:rPr lang="es-ES_tradnl" smtClean="0"/>
              <a:pPr>
                <a:defRPr/>
              </a:pPr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buFontTx/>
              <a:buNone/>
            </a:pPr>
            <a:endParaRPr lang="es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FC741-5BC0-4AA1-A906-7A5BC0E3CBC3}" type="slidenum">
              <a:rPr lang="es-ES_tradnl" smtClean="0"/>
              <a:pPr>
                <a:defRPr/>
              </a:pPr>
              <a:t>3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Explicar que hi ha una</a:t>
            </a:r>
            <a:r>
              <a:rPr lang="en-GB" baseline="0"/>
              <a:t> coordinació i un estudi previ per part de riscos laborals i del servei tècnic especialitzat del Districte.</a:t>
            </a:r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29264-E471-4E2D-AFAE-9266739F0547}" type="slidenum">
              <a:rPr lang="es-ES_tradnl" smtClean="0"/>
              <a:pPr>
                <a:defRPr/>
              </a:pPr>
              <a:t>4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17828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es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FC741-5BC0-4AA1-A906-7A5BC0E3CBC3}" type="slidenum">
              <a:rPr lang="es-ES_tradnl" smtClean="0"/>
              <a:pPr>
                <a:defRPr/>
              </a:pPr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es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FC741-5BC0-4AA1-A906-7A5BC0E3CBC3}" type="slidenum">
              <a:rPr lang="es-ES_tradnl" smtClean="0"/>
              <a:pPr>
                <a:defRPr/>
              </a:pPr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es-ES" dirty="0" smtClean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1FC741-5BC0-4AA1-A906-7A5BC0E3CBC3}" type="slidenum">
              <a:rPr lang="es-ES_tradnl" smtClean="0"/>
              <a:pPr>
                <a:defRPr/>
              </a:pPr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-"/>
            </a:pPr>
            <a:endParaRPr lang="es-ES_tradnl" sz="1800" dirty="0" smtClean="0"/>
          </a:p>
          <a:p>
            <a:pPr marL="457200" lvl="1" indent="0">
              <a:buNone/>
            </a:pPr>
            <a:r>
              <a:rPr lang="en-GB" sz="1800"/>
              <a:t>	(BM), benestar físic (BF), benestar emocional (BE), Autodeterminació (AD), desenvolupament personal (DP), relacions interpersonals (RI), inclusió social (IS) i drets (DR). A partir de totes elles s’obté un nivell general de qualitat de vida (QV). relacionalformativaemocional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29264-E471-4E2D-AFAE-9266739F0547}" type="slidenum">
              <a:rPr lang="es-ES_tradnl" smtClean="0"/>
              <a:pPr>
                <a:defRPr/>
              </a:pPr>
              <a:t>10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41400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29264-E471-4E2D-AFAE-9266739F0547}" type="slidenum">
              <a:rPr lang="es-ES_tradnl" smtClean="0"/>
              <a:pPr>
                <a:defRPr/>
              </a:pPr>
              <a:t>13</a:t>
            </a:fld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286500"/>
            <a:ext cx="1231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6FED-45D9-4FA5-A31D-D0663D24F18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0501-DA27-45AE-B0D6-CEBD47852B95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99BF-21C5-4A6C-A774-035B244F952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63A7-FF10-475C-8B0A-DE2347CAC0D4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5B69-519F-424C-970D-F61241E4B9A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2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2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DD6D-2BCD-43CA-8524-67F1D2F4BBC7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7B5AF0-207C-48F9-BA75-F5F46E94E4B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2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6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200C-E134-4CA6-BCD2-22ED8764F050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C8CE6D-9498-4B2B-B3DE-42600EEF4AE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0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6984-773B-4CAA-8C4B-1D3E5FF94536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6EE2F3-EF62-49A0-A499-4DB0082D672E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BB9B-FE32-4436-936B-86686CC9A062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9A2C46-111E-432F-A875-DEBCE9836AA0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98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1D9C-F0E7-44C4-9714-E95C1307B417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2F0986-3AC8-43CC-9C06-72AB67179DB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19A4-2756-46EC-BE4A-640673B3F636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278E9C-0A8C-40F0-8C5B-B43C89C7AD4B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8FC0-69DF-48E7-9CE6-0978E6F1690E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682004-9A11-4649-9607-1B07E3C1999B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0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34F2-22B9-40DE-B235-1F11192F5D2D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FE5668-4CCB-4283-99E9-3A6EF7D6EC1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5A2D-E79F-478E-AEAB-6978DFBCEF71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1BF9-2FA6-43A1-9FA0-A965478CD1F6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4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2240-8D06-4967-9BAA-9549A2AC0BD5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0C9A64-CAAA-4491-9ED9-BEA33C480845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8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4FA96-990E-4842-860F-94ADC1EB6710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D8A83A-5DB8-4C55-8A70-4D77D29C9760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5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2" name="Image" r:id="rId3" imgW="5311684" imgH="1042005" progId="">
                  <p:embed/>
                </p:oleObj>
              </mc:Choice>
              <mc:Fallback>
                <p:oleObj name="Image" r:id="rId3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9899-31BB-4CB3-A206-1090D3FF09DB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72BE9E-7AD3-4A98-B515-38B3AD0B0DD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9F3F-6857-4746-B46C-7B004BCC3435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7EC3-D646-4DA9-91AF-E3241672985F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CBB6-B76A-4858-9B11-EC231CCD825F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51D5-E82F-41F8-A6EB-CD4805D7937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7297-9C4E-4933-BF51-8167E731D05E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A089-C05A-46F4-A9D4-C2056D31332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A3769-3E46-4D4A-8CCB-D9A7FA3212DC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E826-2403-4114-9FE6-B4135F5E2040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FC7C-B780-4989-91E4-CA1E9886302B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319B-B25A-40BF-9541-6B17FD9310A1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7107-FBD8-4872-A609-65A6CD17B268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F9ED-C73E-4793-9971-C6C86312CABC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9144-EF8B-47A3-B8E6-135636A9E63E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B0FE-C23A-442E-ACFE-9329209AE647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change the text style of the template</a:t>
            </a:r>
          </a:p>
        </p:txBody>
      </p:sp>
      <p:sp>
        <p:nvSpPr>
          <p:cNvPr id="2253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change the text style of the template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F00698-06D2-43A2-8B7A-6D67B0080B54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91EBC7-0972-4AC3-A98A-C578AAA8104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2543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change the text style of the template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06BD24-7677-4D4F-B1BF-02829E5BB88C}" type="datetimeFigureOut">
              <a:rPr lang="es-ES_tradnl"/>
              <a:pPr>
                <a:defRPr/>
              </a:pPr>
              <a:t>10/11/2023</a:t>
            </a:fld>
            <a:endParaRPr lang="es-ES_tradnl" dirty="0"/>
          </a:p>
        </p:txBody>
      </p:sp>
      <p:graphicFrame>
        <p:nvGraphicFramePr>
          <p:cNvPr id="1026" name="Object 142"/>
          <p:cNvGraphicFramePr>
            <a:graphicFrameLocks noChangeAspect="1"/>
          </p:cNvGraphicFramePr>
          <p:nvPr/>
        </p:nvGraphicFramePr>
        <p:xfrm>
          <a:off x="571500" y="6370638"/>
          <a:ext cx="1770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Image" r:id="rId14" imgW="5311684" imgH="1042005" progId="">
                  <p:embed/>
                </p:oleObj>
              </mc:Choice>
              <mc:Fallback>
                <p:oleObj name="Image" r:id="rId14" imgW="5311684" imgH="104200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370638"/>
                        <a:ext cx="17700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F0F3F83-FD95-42AC-A912-F121AB0D68E1@no-dns-avail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QuadreDeText 9"/>
          <p:cNvSpPr txBox="1">
            <a:spLocks noChangeArrowheads="1"/>
          </p:cNvSpPr>
          <p:nvPr/>
        </p:nvSpPr>
        <p:spPr bwMode="auto">
          <a:xfrm>
            <a:off x="281831" y="404664"/>
            <a:ext cx="8713787" cy="93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_tradnl" sz="36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+mj-lt"/>
                <a:cs typeface="Arial" charset="0"/>
              </a:rPr>
              <a:t>ROOFTOP </a:t>
            </a:r>
            <a:r>
              <a:rPr lang="en-GB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GARDENS, THE </a:t>
            </a:r>
            <a:r>
              <a:rPr lang="en-GB" sz="3200" b="1" dirty="0">
                <a:solidFill>
                  <a:schemeClr val="bg1"/>
                </a:solidFill>
                <a:latin typeface="+mj-lt"/>
                <a:cs typeface="Arial" charset="0"/>
              </a:rPr>
              <a:t>SOCIAL DIMENSION OF A HORTICULTURE PROJECT </a:t>
            </a:r>
            <a:endParaRPr lang="en-GB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endParaRPr lang="en-GB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endParaRPr lang="en-GB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r>
              <a:rPr lang="en-GB" sz="3200" b="1" dirty="0" smtClean="0">
                <a:solidFill>
                  <a:schemeClr val="bg1"/>
                </a:solidFill>
                <a:latin typeface="+mj-lt"/>
                <a:cs typeface="Arial" charset="0"/>
              </a:rPr>
              <a:t> </a:t>
            </a:r>
          </a:p>
          <a:p>
            <a:endParaRPr lang="en-GB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endParaRPr lang="en-GB" sz="32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endParaRPr lang="en-GB" sz="3200" b="1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endParaRPr lang="en-GB" sz="32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charset="0"/>
              </a:rPr>
              <a:t>The </a:t>
            </a:r>
            <a:r>
              <a:rPr lang="en-GB" sz="2800" b="1" dirty="0">
                <a:solidFill>
                  <a:schemeClr val="bg1"/>
                </a:solidFill>
                <a:latin typeface="+mj-lt"/>
                <a:cs typeface="Arial" charset="0"/>
              </a:rPr>
              <a:t>Municipal Institute for People with </a:t>
            </a:r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charset="0"/>
              </a:rPr>
              <a:t>disabilities</a:t>
            </a:r>
          </a:p>
          <a:p>
            <a:endParaRPr lang="en-GB" sz="2800" b="1" dirty="0">
              <a:solidFill>
                <a:schemeClr val="bg1"/>
              </a:solidFill>
              <a:latin typeface="+mj-lt"/>
              <a:cs typeface="Arial" charset="0"/>
            </a:endParaRPr>
          </a:p>
          <a:p>
            <a:pPr algn="r"/>
            <a:r>
              <a:rPr lang="en-GB" sz="2800" b="1" dirty="0" smtClean="0">
                <a:solidFill>
                  <a:schemeClr val="bg1"/>
                </a:solidFill>
                <a:latin typeface="+mj-lt"/>
                <a:cs typeface="Arial" charset="0"/>
              </a:rPr>
              <a:t>Barcelona </a:t>
            </a:r>
            <a:r>
              <a:rPr lang="en-GB" sz="2800" b="1" dirty="0">
                <a:solidFill>
                  <a:schemeClr val="bg1"/>
                </a:solidFill>
                <a:latin typeface="+mj-lt"/>
                <a:cs typeface="Arial" charset="0"/>
              </a:rPr>
              <a:t>City Council</a:t>
            </a:r>
          </a:p>
          <a:p>
            <a:pPr algn="ctr"/>
            <a:endParaRPr lang="es-ES_tradnl" sz="1600" b="1" dirty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es-ES_tradnl" sz="1600" b="1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endParaRPr lang="es-ES_tradnl" sz="1600" b="1" dirty="0" smtClean="0">
              <a:solidFill>
                <a:schemeClr val="bg1"/>
              </a:solidFill>
              <a:cs typeface="Arial" charset="0"/>
            </a:endParaRPr>
          </a:p>
          <a:p>
            <a:pPr algn="r">
              <a:lnSpc>
                <a:spcPts val="2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lnSpc>
                <a:spcPts val="2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algn="r">
              <a:lnSpc>
                <a:spcPts val="2000"/>
              </a:lnSpc>
            </a:pPr>
            <a:endParaRPr lang="en-US" sz="1600" dirty="0" smtClean="0">
              <a:solidFill>
                <a:schemeClr val="bg1"/>
              </a:solidFill>
            </a:endParaRPr>
          </a:p>
          <a:p>
            <a:pPr algn="r">
              <a:lnSpc>
                <a:spcPts val="2000"/>
              </a:lnSpc>
            </a:pPr>
            <a:r>
              <a:rPr lang="ca-ES" sz="1600" dirty="0" smtClean="0">
                <a:solidFill>
                  <a:schemeClr val="bg1"/>
                </a:solidFill>
              </a:rPr>
              <a:t>		                                            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cs typeface="Arial" charset="0"/>
              </a:rPr>
              <a:t>			</a:t>
            </a:r>
            <a:r>
              <a:rPr lang="ca-ES" sz="1600" dirty="0" smtClean="0">
                <a:solidFill>
                  <a:schemeClr val="bg1"/>
                </a:solidFill>
              </a:rPr>
              <a:t>1</a:t>
            </a:r>
            <a:endParaRPr lang="es-ES_tradnl" sz="1600" b="1" dirty="0" smtClean="0">
              <a:solidFill>
                <a:schemeClr val="bg1"/>
              </a:solidFill>
              <a:cs typeface="Arial" charset="0"/>
            </a:endParaRPr>
          </a:p>
          <a:p>
            <a:endParaRPr lang="es-ES_tradnl" sz="1600" b="1" dirty="0">
              <a:solidFill>
                <a:schemeClr val="bg1"/>
              </a:solidFill>
              <a:cs typeface="Arial" charset="0"/>
            </a:endParaRPr>
          </a:p>
          <a:p>
            <a:endParaRPr lang="es-ES_tradnl" sz="1600" b="1" dirty="0">
              <a:solidFill>
                <a:schemeClr val="bg1"/>
              </a:solidFill>
              <a:cs typeface="Arial" charset="0"/>
            </a:endParaRPr>
          </a:p>
          <a:p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	</a:t>
            </a:r>
          </a:p>
          <a:p>
            <a:endParaRPr lang="es-ES_tradnl" sz="1600" b="1" dirty="0">
              <a:solidFill>
                <a:schemeClr val="bg1"/>
              </a:solidFill>
              <a:cs typeface="Arial" charset="0"/>
            </a:endParaRPr>
          </a:p>
          <a:p>
            <a:r>
              <a:rPr lang="en-GB" sz="1600" b="1" dirty="0">
                <a:solidFill>
                  <a:schemeClr val="bg1"/>
                </a:solidFill>
                <a:cs typeface="Arial" charset="0"/>
              </a:rPr>
              <a:t>	</a:t>
            </a:r>
          </a:p>
        </p:txBody>
      </p:sp>
      <p:pic>
        <p:nvPicPr>
          <p:cNvPr id="6" name="Picture 2" descr="Resultat d'imatges de hort  al  terr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98" y="2420889"/>
            <a:ext cx="4763682" cy="26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91068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800" b="1" u="sng" dirty="0"/>
              <a:t> </a:t>
            </a:r>
          </a:p>
          <a:p>
            <a:pPr marL="0" indent="0">
              <a:buNone/>
            </a:pPr>
            <a:r>
              <a:rPr lang="en-GB" sz="2400" b="1" dirty="0"/>
              <a:t>1.- Sociological </a:t>
            </a:r>
            <a:r>
              <a:rPr lang="en-GB" sz="2400" b="1" dirty="0" smtClean="0"/>
              <a:t>study</a:t>
            </a:r>
            <a:r>
              <a:rPr lang="en-GB" sz="2400" dirty="0" smtClean="0"/>
              <a:t> (</a:t>
            </a:r>
            <a:r>
              <a:rPr lang="en-GB" sz="2400" dirty="0" smtClean="0"/>
              <a:t>2020). </a:t>
            </a:r>
            <a:endParaRPr lang="en-GB" sz="2400" dirty="0"/>
          </a:p>
          <a:p>
            <a:pPr lvl="1"/>
            <a:r>
              <a:rPr lang="en-GB" sz="2000" dirty="0" smtClean="0"/>
              <a:t>Main </a:t>
            </a:r>
            <a:r>
              <a:rPr lang="en-GB" sz="2000" dirty="0"/>
              <a:t>results: Improves quality of life </a:t>
            </a:r>
            <a:r>
              <a:rPr lang="en-GB" sz="2000" dirty="0" smtClean="0"/>
              <a:t>index (5 points increase).</a:t>
            </a:r>
            <a:endParaRPr lang="en-GB" sz="2000" dirty="0"/>
          </a:p>
          <a:p>
            <a:pPr lvl="1"/>
            <a:r>
              <a:rPr lang="en-GB" sz="2000" dirty="0"/>
              <a:t>Verification of the role change of the participating users</a:t>
            </a:r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xfrm>
            <a:off x="827584" y="213846"/>
            <a:ext cx="799288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r>
              <a:rPr lang="en-GB" dirty="0"/>
              <a:t>Results compared to success criteria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3" y="3232981"/>
            <a:ext cx="44577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56992"/>
            <a:ext cx="2987824" cy="2240868"/>
          </a:xfrm>
          <a:prstGeom prst="rect">
            <a:avLst/>
          </a:prstGeom>
        </p:spPr>
      </p:pic>
      <p:pic>
        <p:nvPicPr>
          <p:cNvPr id="8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2.- Agronomic </a:t>
            </a:r>
            <a:r>
              <a:rPr lang="en-GB" sz="2400" b="1" dirty="0" smtClean="0"/>
              <a:t>study</a:t>
            </a:r>
            <a:r>
              <a:rPr lang="en-GB" sz="2400" dirty="0"/>
              <a:t> </a:t>
            </a:r>
            <a:r>
              <a:rPr lang="en-GB" sz="2400" dirty="0" smtClean="0"/>
              <a:t>(2020) </a:t>
            </a:r>
            <a:endParaRPr lang="en-GB" sz="2400" dirty="0"/>
          </a:p>
          <a:p>
            <a:r>
              <a:rPr lang="en-GB" sz="2400" dirty="0"/>
              <a:t>Main results:</a:t>
            </a:r>
          </a:p>
          <a:p>
            <a:pPr lvl="1"/>
            <a:r>
              <a:rPr lang="en-GB" sz="2000" dirty="0"/>
              <a:t>Healthy foods promptly treated with </a:t>
            </a:r>
            <a:r>
              <a:rPr lang="en-GB" sz="2000" dirty="0" err="1"/>
              <a:t>phytosanitary</a:t>
            </a:r>
            <a:r>
              <a:rPr lang="en-GB" sz="2000" dirty="0"/>
              <a:t> products suitable for organic farming</a:t>
            </a:r>
          </a:p>
          <a:p>
            <a:pPr lvl="1"/>
            <a:r>
              <a:rPr lang="en-GB" sz="2000" dirty="0"/>
              <a:t>Control of consumption, recirculation of water and reuse of nutrients.</a:t>
            </a:r>
          </a:p>
          <a:p>
            <a:pPr lvl="1"/>
            <a:r>
              <a:rPr lang="en-GB" sz="2000" dirty="0"/>
              <a:t>High productivity outcomes.  </a:t>
            </a:r>
            <a:r>
              <a:rPr lang="en-GB" sz="2000" dirty="0" smtClean="0"/>
              <a:t> </a:t>
            </a:r>
            <a:endParaRPr lang="en-GB" sz="2000" dirty="0"/>
          </a:p>
          <a:p>
            <a:pPr lvl="1"/>
            <a:endParaRPr lang="es-ES_tradnl" sz="2000" dirty="0"/>
          </a:p>
          <a:p>
            <a:endParaRPr lang="es-ES_tradnl" sz="2400" dirty="0"/>
          </a:p>
          <a:p>
            <a:endParaRPr lang="es-ES_tradnl" sz="2400" dirty="0" smtClean="0"/>
          </a:p>
          <a:p>
            <a:endParaRPr lang="ca-ES" sz="2400" dirty="0" smtClean="0"/>
          </a:p>
          <a:p>
            <a:endParaRPr lang="ca-ES" sz="2400" dirty="0" smtClean="0"/>
          </a:p>
          <a:p>
            <a:pPr marL="0" indent="0">
              <a:buNone/>
            </a:pPr>
            <a:endParaRPr lang="ca-ES" sz="2400" dirty="0" smtClean="0"/>
          </a:p>
          <a:p>
            <a:endParaRPr lang="ca-ES" dirty="0" smtClean="0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xfrm>
            <a:off x="683568" y="414103"/>
            <a:ext cx="82296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r>
              <a:rPr lang="en-GB"/>
              <a:t>Results compared to success criteria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49947"/>
            <a:ext cx="2736304" cy="20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94" y="3949947"/>
            <a:ext cx="2703688" cy="20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249181" y="418911"/>
            <a:ext cx="369936" cy="3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19205" y="764704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ca-ES" sz="2000" b="1" u="sng" dirty="0" smtClean="0"/>
          </a:p>
          <a:p>
            <a:pPr marL="0" indent="0">
              <a:buNone/>
            </a:pPr>
            <a:r>
              <a:rPr lang="en-GB" sz="2000" b="1" u="sng" dirty="0"/>
              <a:t>Improvements based on the evolution of the </a:t>
            </a:r>
            <a:r>
              <a:rPr lang="en-GB" sz="2000" b="1" u="sng" dirty="0" smtClean="0"/>
              <a:t>project</a:t>
            </a:r>
          </a:p>
          <a:p>
            <a:pPr marL="0" indent="0">
              <a:buNone/>
            </a:pPr>
            <a:endParaRPr lang="en-GB" sz="2000" b="1" u="sng" dirty="0"/>
          </a:p>
          <a:p>
            <a:pPr lvl="0"/>
            <a:r>
              <a:rPr lang="en-GB" sz="2000" dirty="0" smtClean="0"/>
              <a:t>Giving </a:t>
            </a:r>
            <a:r>
              <a:rPr lang="en-GB" sz="2000" dirty="0"/>
              <a:t>production surplus to vulnerable groups, thereby improving the quality of their food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Improvement in accessibility of municipal roofs and infrastructure. </a:t>
            </a:r>
          </a:p>
          <a:p>
            <a:r>
              <a:rPr lang="en-GB" sz="2000" dirty="0" smtClean="0"/>
              <a:t>Greater </a:t>
            </a:r>
            <a:r>
              <a:rPr lang="en-GB" sz="2000" dirty="0"/>
              <a:t>variety of cultivation (cucumber, pepper, beans, courgettes </a:t>
            </a:r>
            <a:r>
              <a:rPr lang="en-GB" sz="2000" dirty="0" smtClean="0"/>
              <a:t>..)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ncrease </a:t>
            </a:r>
            <a:r>
              <a:rPr lang="en-GB" sz="2000" dirty="0"/>
              <a:t>in the tasks of the participants</a:t>
            </a:r>
          </a:p>
          <a:p>
            <a:endParaRPr lang="en-GB" sz="2000" dirty="0"/>
          </a:p>
          <a:p>
            <a:pPr lvl="0"/>
            <a:endParaRPr lang="en-GB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683568" y="452358"/>
            <a:ext cx="7822133" cy="4052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pPr algn="ctr"/>
            <a:r>
              <a:rPr lang="en-GB"/>
              <a:t>Results compared to success criteria</a:t>
            </a:r>
          </a:p>
        </p:txBody>
      </p:sp>
      <p:pic>
        <p:nvPicPr>
          <p:cNvPr id="91138" name="Picture 2" descr="Z:\QUOTA\IMDB\Promocio i Suport\32- Horts urbans\Horts de Sants\fotos Escola Magòria\3rhorterrat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" y="4437112"/>
            <a:ext cx="3104167" cy="229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68" y="3645024"/>
            <a:ext cx="2409732" cy="3212976"/>
          </a:xfrm>
          <a:prstGeom prst="rect">
            <a:avLst/>
          </a:prstGeom>
        </p:spPr>
      </p:pic>
      <p:pic>
        <p:nvPicPr>
          <p:cNvPr id="10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242561" y="461844"/>
            <a:ext cx="369936" cy="38626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3791" y="4149080"/>
            <a:ext cx="30723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sz="2000" dirty="0" smtClean="0"/>
              <a:t>Development of  a work methodology successfully replicated in each rooftop  garden. 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Adaptation </a:t>
            </a:r>
            <a:r>
              <a:rPr lang="en-GB" sz="2000" dirty="0"/>
              <a:t>during  the </a:t>
            </a:r>
            <a:r>
              <a:rPr lang="en-GB" sz="2000" dirty="0" err="1"/>
              <a:t>pandemia</a:t>
            </a:r>
            <a:r>
              <a:rPr lang="en-GB" sz="2000" dirty="0"/>
              <a:t> COVID – 19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35384" y="479686"/>
            <a:ext cx="8229600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latin typeface="Arial" charset="0"/>
                <a:ea typeface="+mn-ea"/>
                <a:cs typeface="Arial" charset="0"/>
              </a:rPr>
              <a:t>Adaptability</a:t>
            </a:r>
          </a:p>
        </p:txBody>
      </p:sp>
      <p:pic>
        <p:nvPicPr>
          <p:cNvPr id="9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65448" y="479686"/>
            <a:ext cx="369936" cy="386266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08283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2656"/>
            <a:ext cx="12319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contingut 3"/>
          <p:cNvSpPr txBox="1">
            <a:spLocks/>
          </p:cNvSpPr>
          <p:nvPr/>
        </p:nvSpPr>
        <p:spPr bwMode="auto">
          <a:xfrm>
            <a:off x="457200" y="2205038"/>
            <a:ext cx="8229600" cy="24431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_tradnl" sz="2600" b="1" dirty="0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3500" b="1" dirty="0">
                <a:latin typeface="Calibri" pitchFamily="34" charset="0"/>
              </a:rPr>
              <a:t>Thank you for your attention!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n-GB" sz="1900" b="1" dirty="0" smtClean="0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n-GB" sz="1900" b="1" dirty="0" smtClean="0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400" b="1" dirty="0">
                <a:latin typeface="Calibri" pitchFamily="34" charset="0"/>
              </a:rPr>
              <a:t>Municipal Institute for People with Disabilities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900" b="1" dirty="0" smtClean="0">
                <a:latin typeface="Calibri" pitchFamily="34" charset="0"/>
                <a:ea typeface="Arial" charset="0"/>
                <a:cs typeface="Arial" charset="0"/>
              </a:rPr>
              <a:t> </a:t>
            </a:r>
            <a:endParaRPr lang="en-GB" sz="1900" b="1" dirty="0">
              <a:latin typeface="Calibri" pitchFamily="34" charset="0"/>
              <a:ea typeface="Arial" charset="0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_tradnl" sz="1900" b="1" dirty="0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_tradnl" sz="1900" b="1" dirty="0">
              <a:latin typeface="Calibri" pitchFamily="34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es-ES_tradnl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611560" y="342528"/>
            <a:ext cx="8099623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1800" b="1" dirty="0">
                <a:latin typeface="Arial" charset="0"/>
                <a:ea typeface="+mn-ea"/>
                <a:cs typeface="Arial" charset="0"/>
              </a:rPr>
              <a:t>Project Background 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323528" y="1052090"/>
            <a:ext cx="8568953" cy="4032448"/>
          </a:xfrm>
          <a:extLst/>
        </p:spPr>
        <p:txBody>
          <a:bodyPr/>
          <a:lstStyle/>
          <a:p>
            <a:pPr marL="342900" lvl="1" indent="-342900" algn="l" eaLnBrk="1" hangingPunct="1">
              <a:buFontTx/>
              <a:buChar char="-"/>
            </a:pPr>
            <a:r>
              <a:rPr lang="en-GB" sz="2400" dirty="0" smtClean="0">
                <a:solidFill>
                  <a:schemeClr val="tx1"/>
                </a:solidFill>
              </a:rPr>
              <a:t>18 </a:t>
            </a:r>
            <a:r>
              <a:rPr lang="en-GB" sz="2400" dirty="0">
                <a:solidFill>
                  <a:schemeClr val="tx1"/>
                </a:solidFill>
              </a:rPr>
              <a:t>plots of land </a:t>
            </a:r>
            <a:r>
              <a:rPr lang="en-GB" sz="2400" dirty="0" smtClean="0">
                <a:solidFill>
                  <a:schemeClr val="tx1"/>
                </a:solidFill>
              </a:rPr>
              <a:t>for NGO </a:t>
            </a:r>
            <a:r>
              <a:rPr lang="en-GB" sz="2400" dirty="0">
                <a:solidFill>
                  <a:schemeClr val="tx1"/>
                </a:solidFill>
              </a:rPr>
              <a:t>of people with intellectual disabilities and/or mental disorders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 algn="l" eaLnBrk="1" hangingPunct="1">
              <a:buFontTx/>
              <a:buChar char="-"/>
            </a:pPr>
            <a:r>
              <a:rPr lang="en-GB" sz="2400" dirty="0" smtClean="0">
                <a:solidFill>
                  <a:schemeClr val="tx1"/>
                </a:solidFill>
              </a:rPr>
              <a:t>Barcelona </a:t>
            </a:r>
            <a:r>
              <a:rPr lang="en-GB" sz="2400" dirty="0">
                <a:solidFill>
                  <a:schemeClr val="tx1"/>
                </a:solidFill>
              </a:rPr>
              <a:t>as a high density city without the possibility of new ordinary plots. </a:t>
            </a:r>
          </a:p>
          <a:p>
            <a:pPr marL="342900" lvl="1" indent="-342900" algn="l" eaLnBrk="1" hangingPunct="1"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2016 saw the start of the rooftop gardening experience for NGOs of people with </a:t>
            </a:r>
            <a:r>
              <a:rPr lang="en-GB" sz="2400" dirty="0" smtClean="0">
                <a:solidFill>
                  <a:schemeClr val="tx1"/>
                </a:solidFill>
              </a:rPr>
              <a:t>disabilities. </a:t>
            </a:r>
            <a:endParaRPr lang="en-GB" sz="2400" dirty="0">
              <a:solidFill>
                <a:schemeClr val="tx1"/>
              </a:solidFill>
            </a:endParaRPr>
          </a:p>
          <a:p>
            <a:pPr marL="0" lvl="1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0" lvl="1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r>
              <a:rPr lang="en-GB" sz="2000" i="1" dirty="0">
                <a:solidFill>
                  <a:schemeClr val="tx1"/>
                </a:solidFill>
              </a:rPr>
              <a:t>                                                                  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3" y="4852241"/>
            <a:ext cx="3039570" cy="1787982"/>
          </a:xfrm>
          <a:prstGeom prst="rect">
            <a:avLst/>
          </a:prstGeom>
        </p:spPr>
      </p:pic>
      <p:pic>
        <p:nvPicPr>
          <p:cNvPr id="6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174267" y="341167"/>
            <a:ext cx="369936" cy="386266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937532"/>
            <a:ext cx="2027018" cy="2702691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3247" y="4509120"/>
            <a:ext cx="2553440" cy="19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671330" y="402131"/>
            <a:ext cx="8099623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latin typeface="Arial" charset="0"/>
                <a:ea typeface="+mn-ea"/>
                <a:cs typeface="Arial" charset="0"/>
              </a:rPr>
              <a:t>Main goals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568953" cy="4896544"/>
          </a:xfrm>
          <a:extLst/>
        </p:spPr>
        <p:txBody>
          <a:bodyPr/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The project consists of entities of people with disabilities managing </a:t>
            </a:r>
            <a:r>
              <a:rPr lang="en-GB" sz="2000" dirty="0" smtClean="0">
                <a:solidFill>
                  <a:schemeClr val="tx1"/>
                </a:solidFill>
              </a:rPr>
              <a:t>hydroponic urban </a:t>
            </a:r>
            <a:r>
              <a:rPr lang="en-GB" sz="2000" dirty="0">
                <a:solidFill>
                  <a:schemeClr val="tx1"/>
                </a:solidFill>
              </a:rPr>
              <a:t>gardens on rooftops of municipal facilities.</a:t>
            </a:r>
          </a:p>
          <a:p>
            <a:pPr marL="0" lvl="1" algn="l" eaLnBrk="1" hangingPunct="1"/>
            <a:r>
              <a:rPr lang="en-GB" sz="2000" b="1" u="sng" dirty="0">
                <a:solidFill>
                  <a:schemeClr val="tx1"/>
                </a:solidFill>
              </a:rPr>
              <a:t>Main goals of the project</a:t>
            </a:r>
            <a:r>
              <a:rPr lang="en-GB" sz="2000" b="1" dirty="0">
                <a:solidFill>
                  <a:schemeClr val="tx1"/>
                </a:solidFill>
              </a:rPr>
              <a:t>:</a:t>
            </a:r>
          </a:p>
          <a:p>
            <a:pPr marL="342900" lvl="1" indent="-342900" algn="l" eaLnBrk="1" hangingPunct="1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The promotion of people with disabilities in an area that brings benefits in different aspects (leisure, training, relationships, etc.).</a:t>
            </a:r>
          </a:p>
          <a:p>
            <a:pPr marL="342900" lvl="1" indent="-342900" algn="l" eaLnBrk="1" hangingPunct="1">
              <a:buFontTx/>
              <a:buChar char="-"/>
            </a:pPr>
            <a:r>
              <a:rPr lang="en-GB" sz="2000" dirty="0">
                <a:solidFill>
                  <a:schemeClr val="tx1"/>
                </a:solidFill>
              </a:rPr>
              <a:t>Making use of disused spaces like the rooftops of municipal buildings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</a:rPr>
              <a:t>Contributing </a:t>
            </a:r>
            <a:r>
              <a:rPr lang="en-GB" sz="2000" dirty="0">
                <a:solidFill>
                  <a:schemeClr val="tx1"/>
                </a:solidFill>
              </a:rPr>
              <a:t>through these projects to creating a greener city.</a:t>
            </a:r>
          </a:p>
          <a:p>
            <a:pPr marL="342900" lvl="1" indent="-342900" algn="l" eaLnBrk="1" hangingPunct="1">
              <a:buFontTx/>
              <a:buChar char="-"/>
            </a:pPr>
            <a:r>
              <a:rPr lang="en-GB" sz="2000" dirty="0" smtClean="0">
                <a:solidFill>
                  <a:schemeClr val="tx1"/>
                </a:solidFill>
              </a:rPr>
              <a:t>Innovating </a:t>
            </a:r>
            <a:r>
              <a:rPr lang="en-GB" sz="2000" dirty="0">
                <a:solidFill>
                  <a:schemeClr val="tx1"/>
                </a:solidFill>
              </a:rPr>
              <a:t>in the management of water and soil in the city to obtain sustainable quality produce. </a:t>
            </a:r>
          </a:p>
          <a:p>
            <a:pPr marL="0" lvl="1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r>
              <a:rPr lang="en-GB" sz="2000" i="1" dirty="0">
                <a:solidFill>
                  <a:schemeClr val="tx1"/>
                </a:solidFill>
              </a:rPr>
              <a:t>                                                                  </a:t>
            </a:r>
          </a:p>
        </p:txBody>
      </p:sp>
      <p:pic>
        <p:nvPicPr>
          <p:cNvPr id="6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174267" y="402131"/>
            <a:ext cx="369936" cy="386266"/>
          </a:xfrm>
          <a:prstGeom prst="rect">
            <a:avLst/>
          </a:prstGeom>
        </p:spPr>
      </p:pic>
      <p:pic>
        <p:nvPicPr>
          <p:cNvPr id="9" name="Picture 2" descr="Z:\QUOTA\IMDB\Promocio i Suport\32- Horts urbans\Fotos\foto aviny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9" y="4293096"/>
            <a:ext cx="3888432" cy="23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19205" y="764704"/>
            <a:ext cx="8229600" cy="5184576"/>
          </a:xfrm>
        </p:spPr>
        <p:txBody>
          <a:bodyPr/>
          <a:lstStyle/>
          <a:p>
            <a:pPr marL="0" lvl="1" indent="0" eaLnBrk="1" hangingPunct="1">
              <a:buNone/>
            </a:pPr>
            <a:endParaRPr lang="es-ES_tradnl" sz="1600" b="1" u="sng" dirty="0" smtClean="0"/>
          </a:p>
          <a:p>
            <a:pPr marL="0" lvl="1" indent="0" eaLnBrk="1" hangingPunct="1">
              <a:buNone/>
            </a:pPr>
            <a:endParaRPr lang="es-ES_tradnl" sz="1600" b="1" u="sng" dirty="0" smtClean="0"/>
          </a:p>
          <a:p>
            <a:pPr marL="457200" lvl="1" indent="-457200" algn="just" eaLnBrk="1" hangingPunct="1">
              <a:buFont typeface="+mj-lt"/>
              <a:buAutoNum type="arabicPeriod"/>
            </a:pPr>
            <a:r>
              <a:rPr lang="en-GB" sz="2000" dirty="0"/>
              <a:t>April 2016 saw the start of the </a:t>
            </a:r>
            <a:r>
              <a:rPr lang="en-GB" sz="2000" dirty="0" smtClean="0"/>
              <a:t>first rooftop </a:t>
            </a:r>
            <a:r>
              <a:rPr lang="en-GB" sz="2000" dirty="0"/>
              <a:t>garden </a:t>
            </a:r>
            <a:r>
              <a:rPr lang="en-GB" sz="2000" dirty="0" smtClean="0"/>
              <a:t>project </a:t>
            </a:r>
            <a:r>
              <a:rPr lang="en-GB" sz="2000" dirty="0"/>
              <a:t>with NGOs of people with intellectual disabilities. </a:t>
            </a:r>
            <a:endParaRPr lang="en-GB" sz="2000" dirty="0" smtClean="0"/>
          </a:p>
          <a:p>
            <a:pPr marL="0" lvl="1" indent="0" algn="just" eaLnBrk="1" hangingPunct="1">
              <a:buNone/>
            </a:pPr>
            <a:endParaRPr lang="en-GB" sz="2000" dirty="0" smtClean="0"/>
          </a:p>
          <a:p>
            <a:pPr marL="0" lvl="1" indent="0" algn="just" eaLnBrk="1" hangingPunct="1">
              <a:buNone/>
            </a:pPr>
            <a:r>
              <a:rPr lang="en-GB" sz="2000" dirty="0" smtClean="0"/>
              <a:t>2.     Since </a:t>
            </a:r>
            <a:r>
              <a:rPr lang="en-GB" sz="2000" dirty="0"/>
              <a:t>2016, the project has grown up to </a:t>
            </a:r>
            <a:r>
              <a:rPr lang="en-GB" sz="2000" dirty="0" smtClean="0"/>
              <a:t>10 </a:t>
            </a:r>
            <a:r>
              <a:rPr lang="en-GB" sz="2000" dirty="0"/>
              <a:t>different plots in rooftops</a:t>
            </a:r>
          </a:p>
          <a:p>
            <a:pPr marL="457200" lvl="1" indent="-457200" algn="just" eaLnBrk="1" hangingPunct="1">
              <a:buFont typeface="+mj-lt"/>
              <a:buAutoNum type="arabicPeriod"/>
            </a:pPr>
            <a:endParaRPr lang="en-GB" sz="1800" dirty="0" smtClean="0"/>
          </a:p>
          <a:p>
            <a:pPr marL="457200" lvl="1" indent="-457200" algn="just" eaLnBrk="1" hangingPunct="1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539552" y="463197"/>
            <a:ext cx="7822133" cy="4052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pPr algn="ctr"/>
            <a:r>
              <a:rPr lang="en-GB"/>
              <a:t>Implementation</a:t>
            </a:r>
          </a:p>
        </p:txBody>
      </p:sp>
      <p:pic>
        <p:nvPicPr>
          <p:cNvPr id="89092" name="Picture 4" descr="Z:\QUOTA\IMDB\Promocio i Suport\32- Horts urbans\Hort Terrat Valencia 344\fotos\fotos 1a collita\DSC_9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" y="3526199"/>
            <a:ext cx="4741487" cy="24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133268" y="482170"/>
            <a:ext cx="369936" cy="38626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6199"/>
            <a:ext cx="3340156" cy="25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4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NM0268\Desktop\6b3af212-0e98-443e-a8fc-19108af84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969543"/>
            <a:ext cx="3433728" cy="254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19205" y="764704"/>
            <a:ext cx="8229600" cy="5184576"/>
          </a:xfrm>
        </p:spPr>
        <p:txBody>
          <a:bodyPr/>
          <a:lstStyle/>
          <a:p>
            <a:pPr marL="0" lvl="1" indent="0" eaLnBrk="1" hangingPunct="1">
              <a:buNone/>
            </a:pPr>
            <a:endParaRPr lang="es-ES_tradnl" sz="2400" b="1" u="sng" dirty="0" smtClean="0"/>
          </a:p>
          <a:p>
            <a:pPr marL="400050" lvl="2" indent="0" eaLnBrk="1" hangingPunct="1">
              <a:buNone/>
            </a:pPr>
            <a:endParaRPr lang="en-GB" sz="1800" dirty="0" smtClean="0"/>
          </a:p>
          <a:p>
            <a:pPr marL="742950" lvl="2" indent="-342900" eaLnBrk="1" hangingPunct="1">
              <a:buAutoNum type="arabicPeriod" startAt="3"/>
            </a:pPr>
            <a:r>
              <a:rPr lang="en-GB" sz="2000" dirty="0" smtClean="0"/>
              <a:t>Different  profiles of  disabilities participate in the project</a:t>
            </a:r>
          </a:p>
          <a:p>
            <a:pPr marL="400050" lvl="2" indent="0" eaLnBrk="1" hangingPunct="1">
              <a:buNone/>
            </a:pPr>
            <a:endParaRPr lang="en-GB" sz="2000" dirty="0" smtClean="0"/>
          </a:p>
          <a:p>
            <a:pPr marL="400050" lvl="2" indent="0" eaLnBrk="1" hangingPunct="1">
              <a:buNone/>
            </a:pPr>
            <a:r>
              <a:rPr lang="en-GB" sz="2000" dirty="0" smtClean="0"/>
              <a:t>4.    In </a:t>
            </a:r>
            <a:r>
              <a:rPr lang="en-GB" sz="2000" dirty="0"/>
              <a:t>January  </a:t>
            </a:r>
            <a:r>
              <a:rPr lang="en-GB" sz="2000" dirty="0" smtClean="0"/>
              <a:t>2020, </a:t>
            </a:r>
            <a:r>
              <a:rPr lang="en-GB" sz="2000" dirty="0"/>
              <a:t>first  </a:t>
            </a:r>
            <a:r>
              <a:rPr lang="en-GB" sz="2000" dirty="0" smtClean="0"/>
              <a:t>“spin-off” </a:t>
            </a:r>
            <a:r>
              <a:rPr lang="en-GB" sz="2000" dirty="0"/>
              <a:t>of  the project.   Construction of  a vertical structure allotment in a school</a:t>
            </a:r>
            <a:r>
              <a:rPr lang="en-GB" sz="2000" dirty="0" smtClean="0"/>
              <a:t>.</a:t>
            </a:r>
          </a:p>
          <a:p>
            <a:pPr marL="742950" lvl="2" indent="-342900" eaLnBrk="1" hangingPunct="1">
              <a:buAutoNum type="arabicPeriod" startAt="2"/>
            </a:pPr>
            <a:endParaRPr lang="en-GB" sz="1800" dirty="0" smtClean="0"/>
          </a:p>
          <a:p>
            <a:pPr marL="742950" lvl="2" indent="-342900" eaLnBrk="1" hangingPunct="1">
              <a:buAutoNum type="arabicPeriod" startAt="2"/>
            </a:pPr>
            <a:endParaRPr lang="en-GB" sz="1800" dirty="0" smtClean="0"/>
          </a:p>
          <a:p>
            <a:pPr marL="742950" lvl="2" indent="-342900" eaLnBrk="1" hangingPunct="1">
              <a:buAutoNum type="arabicPeriod" startAt="2"/>
            </a:pPr>
            <a:endParaRPr lang="en-GB" sz="1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33886" y="530748"/>
            <a:ext cx="7822133" cy="4052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pPr algn="ctr"/>
            <a:r>
              <a:rPr lang="en-GB"/>
              <a:t>  Implementation</a:t>
            </a:r>
          </a:p>
        </p:txBody>
      </p:sp>
      <p:pic>
        <p:nvPicPr>
          <p:cNvPr id="10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297449" y="530748"/>
            <a:ext cx="369936" cy="386266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00" y="3933056"/>
            <a:ext cx="3493092" cy="26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9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827584" y="682554"/>
            <a:ext cx="8099623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 dirty="0" smtClean="0">
                <a:latin typeface="Arial" charset="0"/>
                <a:cs typeface="Arial" charset="0"/>
              </a:rPr>
              <a:t>Some General Data  </a:t>
            </a:r>
            <a:endParaRPr lang="en-GB" sz="2000" b="1" dirty="0">
              <a:latin typeface="Arial" charset="0"/>
              <a:cs typeface="Arial" charset="0"/>
            </a:endParaRP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3" cy="4680520"/>
          </a:xfrm>
          <a:extLst/>
        </p:spPr>
        <p:txBody>
          <a:bodyPr>
            <a:normAutofit/>
          </a:bodyPr>
          <a:lstStyle/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Different profiles </a:t>
            </a:r>
            <a:r>
              <a:rPr lang="en-GB" sz="2000" dirty="0">
                <a:solidFill>
                  <a:schemeClr val="tx1"/>
                </a:solidFill>
              </a:rPr>
              <a:t>of the </a:t>
            </a:r>
            <a:r>
              <a:rPr lang="en-GB" sz="2000" dirty="0" smtClean="0">
                <a:solidFill>
                  <a:schemeClr val="tx1"/>
                </a:solidFill>
              </a:rPr>
              <a:t>people with disabilities 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Various ONG share each allotment attending 1 day </a:t>
            </a:r>
            <a:r>
              <a:rPr lang="en-GB" sz="2000" dirty="0">
                <a:solidFill>
                  <a:schemeClr val="tx1"/>
                </a:solidFill>
              </a:rPr>
              <a:t>a </a:t>
            </a:r>
            <a:r>
              <a:rPr lang="en-GB" sz="2000" dirty="0" smtClean="0">
                <a:solidFill>
                  <a:schemeClr val="tx1"/>
                </a:solidFill>
              </a:rPr>
              <a:t>week.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Type </a:t>
            </a:r>
            <a:r>
              <a:rPr lang="en-GB" sz="2000" dirty="0">
                <a:solidFill>
                  <a:schemeClr val="tx1"/>
                </a:solidFill>
              </a:rPr>
              <a:t>of crops: green vegetables, aromatic </a:t>
            </a:r>
            <a:r>
              <a:rPr lang="en-GB" sz="2000" dirty="0" smtClean="0">
                <a:solidFill>
                  <a:schemeClr val="tx1"/>
                </a:solidFill>
              </a:rPr>
              <a:t>plants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(14  different varieties)</a:t>
            </a: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Total  production in 2020: 3590 Kg  of fresh  food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Most  of the production is given away  to  social canteens and  food banks. 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0" lvl="1" algn="l" eaLnBrk="1" hangingPunct="1"/>
            <a:endParaRPr lang="es-ES_tradnl" sz="2400" dirty="0" smtClean="0">
              <a:solidFill>
                <a:schemeClr val="tx1"/>
              </a:solidFill>
              <a:latin typeface="+mj-lt"/>
            </a:endParaRPr>
          </a:p>
          <a:p>
            <a:pPr marL="342900" lvl="1" indent="-342900" algn="l" eaLnBrk="1" hangingPunct="1"/>
            <a:endParaRPr lang="es-ES_tradnl" sz="2400" dirty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r>
              <a:rPr lang="en-GB" sz="2000" i="1" dirty="0">
                <a:solidFill>
                  <a:schemeClr val="tx1"/>
                </a:solidFill>
              </a:rPr>
              <a:t>                                                                 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16424"/>
            <a:ext cx="2139702" cy="285293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2903307" cy="2177480"/>
          </a:xfrm>
          <a:prstGeom prst="rect">
            <a:avLst/>
          </a:prstGeom>
        </p:spPr>
      </p:pic>
      <p:pic>
        <p:nvPicPr>
          <p:cNvPr id="9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95536" y="674883"/>
            <a:ext cx="369936" cy="3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683568" y="678852"/>
            <a:ext cx="8099623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latin typeface="Arial" charset="0"/>
                <a:cs typeface="Arial" charset="0"/>
              </a:rPr>
              <a:t>Stakeholders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568953" cy="4680520"/>
          </a:xfrm>
          <a:extLst/>
        </p:spPr>
        <p:txBody>
          <a:bodyPr>
            <a:normAutofit lnSpcReduction="10000"/>
          </a:bodyPr>
          <a:lstStyle/>
          <a:p>
            <a:pPr marL="0" lvl="1" algn="l" eaLnBrk="1" hangingPunct="1"/>
            <a:r>
              <a:rPr lang="en-GB" sz="2400" dirty="0">
                <a:solidFill>
                  <a:schemeClr val="tx1"/>
                </a:solidFill>
              </a:rPr>
              <a:t>Networking: participation of different professional profiles from the “third sector” and public administration. </a:t>
            </a:r>
          </a:p>
          <a:p>
            <a:pPr marL="0" lvl="1" algn="l" eaLnBrk="1" hangingPunct="1"/>
            <a:endParaRPr lang="ca-ES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21 </a:t>
            </a:r>
            <a:r>
              <a:rPr lang="en-GB" sz="2400" dirty="0">
                <a:solidFill>
                  <a:schemeClr val="tx1"/>
                </a:solidFill>
              </a:rPr>
              <a:t>participating NGOs of people with disabilities </a:t>
            </a:r>
          </a:p>
          <a:p>
            <a:pPr marL="800100" lvl="2" indent="-342900" algn="l" eaLnBrk="1" hangingPunct="1">
              <a:buFont typeface="Arial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Number of participants 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457200" lvl="2" algn="l" eaLnBrk="1" hangingPunct="1"/>
            <a:r>
              <a:rPr lang="en-GB" dirty="0" smtClean="0">
                <a:solidFill>
                  <a:schemeClr val="tx1"/>
                </a:solidFill>
              </a:rPr>
              <a:t>Year 2023:  250 farmers </a:t>
            </a:r>
          </a:p>
          <a:p>
            <a:pPr marL="457200" lvl="2" algn="l" eaLnBrk="1" hangingPunct="1"/>
            <a:endParaRPr lang="en-GB" dirty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>
              <a:solidFill>
                <a:schemeClr val="tx1"/>
              </a:solidFill>
            </a:endParaRPr>
          </a:p>
          <a:p>
            <a:pPr marL="342900" lvl="1" indent="-342900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r>
              <a:rPr lang="en-GB" sz="2000" i="1" dirty="0">
                <a:solidFill>
                  <a:schemeClr val="tx1"/>
                </a:solidFill>
              </a:rPr>
              <a:t>                                                                  </a:t>
            </a:r>
          </a:p>
        </p:txBody>
      </p:sp>
      <p:pic>
        <p:nvPicPr>
          <p:cNvPr id="8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174267" y="692696"/>
            <a:ext cx="369936" cy="38626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5102"/>
            <a:ext cx="3315223" cy="2486417"/>
          </a:xfrm>
          <a:prstGeom prst="rect">
            <a:avLst/>
          </a:prstGeom>
        </p:spPr>
      </p:pic>
      <p:pic>
        <p:nvPicPr>
          <p:cNvPr id="6" name="Picture 2" descr="Z:\QUOTA\IMDB\Promocio i Suport\32- Horts urbans\Fotos\IMG_20180608_104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5" y="4257809"/>
            <a:ext cx="3430582" cy="25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778145" y="311333"/>
            <a:ext cx="8099623" cy="400110"/>
          </a:xfr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GB" sz="2000" b="1">
                <a:latin typeface="Arial" charset="0"/>
                <a:cs typeface="Arial" charset="0"/>
              </a:rPr>
              <a:t>Stakeholders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568953" cy="4968552"/>
          </a:xfrm>
          <a:extLst/>
        </p:spPr>
        <p:txBody>
          <a:bodyPr>
            <a:normAutofit fontScale="55000" lnSpcReduction="20000"/>
          </a:bodyPr>
          <a:lstStyle/>
          <a:p>
            <a:pPr marL="0" lvl="1" algn="l" eaLnBrk="1" hangingPunct="1"/>
            <a:r>
              <a:rPr lang="en-GB" sz="4900" b="1" u="sng" dirty="0">
                <a:solidFill>
                  <a:schemeClr val="tx1"/>
                </a:solidFill>
                <a:latin typeface="+mj-lt"/>
              </a:rPr>
              <a:t>Other relevant players</a:t>
            </a:r>
            <a:r>
              <a:rPr lang="en-GB" sz="4900" b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342900" lvl="1" indent="-342900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GB" sz="4200" dirty="0">
                <a:solidFill>
                  <a:schemeClr val="tx1"/>
                </a:solidFill>
              </a:rPr>
              <a:t>Different departments of  Barcelona City  Council hosting </a:t>
            </a:r>
            <a:r>
              <a:rPr lang="en-GB" sz="4200" dirty="0" smtClean="0">
                <a:solidFill>
                  <a:schemeClr val="tx1"/>
                </a:solidFill>
              </a:rPr>
              <a:t>gardens.</a:t>
            </a:r>
            <a:endParaRPr lang="en-GB" sz="4200" dirty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GB" sz="4200" dirty="0" smtClean="0">
                <a:solidFill>
                  <a:schemeClr val="tx1"/>
                </a:solidFill>
              </a:rPr>
              <a:t>Enterprises in charge of  the technical tracking, teaching and assessment.</a:t>
            </a:r>
            <a:endParaRPr lang="en-GB" sz="4200" dirty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GB" sz="4200" dirty="0">
                <a:solidFill>
                  <a:schemeClr val="tx1"/>
                </a:solidFill>
              </a:rPr>
              <a:t>Social canteens and Food Banks of the nearby territory </a:t>
            </a:r>
            <a:endParaRPr lang="en-GB" sz="4200" dirty="0" smtClean="0">
              <a:solidFill>
                <a:schemeClr val="tx1"/>
              </a:solidFill>
            </a:endParaRPr>
          </a:p>
          <a:p>
            <a:pPr marL="342900" lvl="1" indent="-342900" algn="just" eaLnBrk="1" hangingPunct="1">
              <a:lnSpc>
                <a:spcPct val="160000"/>
              </a:lnSpc>
              <a:buFont typeface="Arial" pitchFamily="34" charset="0"/>
              <a:buChar char="•"/>
            </a:pPr>
            <a:r>
              <a:rPr lang="en-GB" sz="4200" dirty="0" smtClean="0">
                <a:solidFill>
                  <a:schemeClr val="tx1"/>
                </a:solidFill>
                <a:latin typeface="+mj-lt"/>
              </a:rPr>
              <a:t>Derivative </a:t>
            </a:r>
            <a:r>
              <a:rPr lang="en-GB" sz="4200" dirty="0">
                <a:solidFill>
                  <a:schemeClr val="tx1"/>
                </a:solidFill>
                <a:latin typeface="+mj-lt"/>
              </a:rPr>
              <a:t>academic </a:t>
            </a:r>
            <a:r>
              <a:rPr lang="en-GB" sz="4200" dirty="0" smtClean="0">
                <a:solidFill>
                  <a:schemeClr val="tx1"/>
                </a:solidFill>
                <a:latin typeface="+mj-lt"/>
              </a:rPr>
              <a:t>research</a:t>
            </a:r>
            <a:endParaRPr lang="en-GB" sz="4200" dirty="0">
              <a:solidFill>
                <a:schemeClr val="tx1"/>
              </a:solidFill>
              <a:latin typeface="+mj-lt"/>
            </a:endParaRPr>
          </a:p>
          <a:p>
            <a:pPr marL="342900" lvl="1" indent="-342900" algn="just" eaLnBrk="1" hangingPunct="1">
              <a:lnSpc>
                <a:spcPct val="160000"/>
              </a:lnSpc>
              <a:buFont typeface="Arial" pitchFamily="34" charset="0"/>
              <a:buChar char="•"/>
            </a:pPr>
            <a:endParaRPr lang="es-ES_tradnl" sz="1500" dirty="0" smtClean="0">
              <a:solidFill>
                <a:schemeClr val="tx1"/>
              </a:solidFill>
              <a:latin typeface="+mj-lt"/>
            </a:endParaRPr>
          </a:p>
          <a:p>
            <a:pPr marL="800100" lvl="2" indent="-342900" algn="l" eaLnBrk="1" hangingPunct="1">
              <a:buFont typeface="Arial" pitchFamily="34" charset="0"/>
              <a:buChar char="•"/>
            </a:pPr>
            <a:endParaRPr lang="es-ES_tradnl" sz="1500" dirty="0">
              <a:solidFill>
                <a:schemeClr val="tx1"/>
              </a:solidFill>
              <a:latin typeface="+mj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endParaRPr lang="es-ES_tradnl" sz="1900" dirty="0" smtClean="0">
              <a:solidFill>
                <a:schemeClr val="tx1"/>
              </a:solidFill>
              <a:latin typeface="+mj-lt"/>
            </a:endParaRPr>
          </a:p>
          <a:p>
            <a:pPr marL="342900" lvl="1" indent="-342900" algn="l" eaLnBrk="1" hangingPunct="1">
              <a:buFont typeface="Arial" pitchFamily="34" charset="0"/>
              <a:buChar char="•"/>
            </a:pPr>
            <a:endParaRPr lang="es-ES_tradnl" sz="1900" dirty="0" smtClean="0">
              <a:solidFill>
                <a:schemeClr val="tx1"/>
              </a:solidFill>
              <a:latin typeface="+mj-lt"/>
            </a:endParaRPr>
          </a:p>
          <a:p>
            <a:pPr marL="342900" lvl="1" indent="-342900" algn="l" eaLnBrk="1" hangingPunct="1"/>
            <a:endParaRPr lang="es-ES_tradnl" sz="2400" dirty="0" smtClean="0">
              <a:solidFill>
                <a:schemeClr val="tx1"/>
              </a:solidFill>
            </a:endParaRPr>
          </a:p>
          <a:p>
            <a:pPr marL="342900" lvl="1" indent="-342900" algn="l" eaLnBrk="1" hangingPunct="1"/>
            <a:r>
              <a:rPr lang="en-GB" sz="2000" i="1" dirty="0">
                <a:solidFill>
                  <a:schemeClr val="tx1"/>
                </a:solidFill>
              </a:rPr>
              <a:t>                                                                  </a:t>
            </a:r>
          </a:p>
        </p:txBody>
      </p:sp>
      <p:pic>
        <p:nvPicPr>
          <p:cNvPr id="8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76313" y="311333"/>
            <a:ext cx="369936" cy="38626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07"/>
          <a:stretch/>
        </p:blipFill>
        <p:spPr>
          <a:xfrm>
            <a:off x="3571954" y="4558779"/>
            <a:ext cx="2361265" cy="2306113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2" y="4551886"/>
            <a:ext cx="3074819" cy="2306114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59" y="4551886"/>
            <a:ext cx="3074819" cy="23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40390" y="764704"/>
            <a:ext cx="8229600" cy="540060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As a social innovation project, the initial objectives were focused on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 smtClean="0"/>
              <a:t>Improvement </a:t>
            </a:r>
            <a:r>
              <a:rPr lang="en-GB" sz="2000" dirty="0"/>
              <a:t>in the quality of life of the participants</a:t>
            </a:r>
          </a:p>
          <a:p>
            <a:pPr lvl="1"/>
            <a:r>
              <a:rPr lang="en-GB" sz="2000" dirty="0"/>
              <a:t>Innovation in the use of hydroponics and testing the food quality of agronomic production in the city.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endParaRPr lang="ca-ES" sz="2000" dirty="0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 bwMode="auto">
          <a:xfrm>
            <a:off x="827584" y="199455"/>
            <a:ext cx="777405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ca-ES"/>
            </a:defPPr>
            <a:lvl1pPr>
              <a:lnSpc>
                <a:spcPts val="2400"/>
              </a:lnSpc>
              <a:defRPr sz="2200" b="1">
                <a:cs typeface="Arial" charset="0"/>
              </a:defRPr>
            </a:lvl1pPr>
          </a:lstStyle>
          <a:p>
            <a:r>
              <a:rPr lang="en-GB"/>
              <a:t>Success criteria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21575"/>
            <a:ext cx="3172031" cy="237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 b="-6025"/>
          <a:stretch/>
        </p:blipFill>
        <p:spPr>
          <a:xfrm>
            <a:off x="359235" y="180662"/>
            <a:ext cx="369936" cy="386266"/>
          </a:xfrm>
          <a:prstGeom prst="rect">
            <a:avLst/>
          </a:prstGeom>
        </p:spPr>
      </p:pic>
      <p:pic>
        <p:nvPicPr>
          <p:cNvPr id="9" name="Picture 2" descr="http://escolamiquelbleach.org/wp-content/uploads/2018/05/20180518_104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91" y="4291704"/>
            <a:ext cx="2749462" cy="15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>
          <a:solidFill>
            <a:srgbClr val="243F60"/>
          </a:solidFill>
          <a:round/>
          <a:headEnd/>
          <a:tailEnd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675</Words>
  <Application>Microsoft Office PowerPoint</Application>
  <PresentationFormat>Presentació en pantalla (4:3)</PresentationFormat>
  <Paragraphs>153</Paragraphs>
  <Slides>14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7" baseType="lpstr">
      <vt:lpstr>Tema de Office</vt:lpstr>
      <vt:lpstr>Diseño personalizado</vt:lpstr>
      <vt:lpstr>Image</vt:lpstr>
      <vt:lpstr>Presentació del PowerPoint</vt:lpstr>
      <vt:lpstr>Project Background </vt:lpstr>
      <vt:lpstr>Main goals</vt:lpstr>
      <vt:lpstr>Presentació del PowerPoint</vt:lpstr>
      <vt:lpstr>Presentació del PowerPoint</vt:lpstr>
      <vt:lpstr>Some General Data  </vt:lpstr>
      <vt:lpstr>Stakeholders</vt:lpstr>
      <vt:lpstr>Stakeholders</vt:lpstr>
      <vt:lpstr>Success criteria </vt:lpstr>
      <vt:lpstr>Results compared to success criteria</vt:lpstr>
      <vt:lpstr>Results compared to success criteria</vt:lpstr>
      <vt:lpstr>Presentació del PowerPoint</vt:lpstr>
      <vt:lpstr>Adaptability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TRUJILLO PARRA, LAURA</dc:creator>
  <cp:lastModifiedBy>Ajuntament de Barcelona</cp:lastModifiedBy>
  <cp:revision>173</cp:revision>
  <cp:lastPrinted>2019-10-30T10:58:56Z</cp:lastPrinted>
  <dcterms:modified xsi:type="dcterms:W3CDTF">2023-11-10T10:58:54Z</dcterms:modified>
</cp:coreProperties>
</file>