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345" r:id="rId5"/>
    <p:sldId id="415" r:id="rId6"/>
    <p:sldId id="397" r:id="rId7"/>
    <p:sldId id="396" r:id="rId8"/>
    <p:sldId id="395" r:id="rId9"/>
    <p:sldId id="394" r:id="rId10"/>
    <p:sldId id="393" r:id="rId11"/>
    <p:sldId id="392" r:id="rId12"/>
    <p:sldId id="391" r:id="rId13"/>
    <p:sldId id="402" r:id="rId14"/>
    <p:sldId id="389" r:id="rId15"/>
    <p:sldId id="413" r:id="rId16"/>
    <p:sldId id="387" r:id="rId17"/>
    <p:sldId id="386" r:id="rId18"/>
    <p:sldId id="406" r:id="rId19"/>
    <p:sldId id="383" r:id="rId20"/>
    <p:sldId id="382" r:id="rId21"/>
    <p:sldId id="405" r:id="rId22"/>
    <p:sldId id="379" r:id="rId23"/>
    <p:sldId id="408" r:id="rId24"/>
    <p:sldId id="376" r:id="rId25"/>
    <p:sldId id="375" r:id="rId26"/>
    <p:sldId id="41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E250B-6126-EC1E-FC72-56C50DFC39D6}" name="COELHO DE OLIVEIRA Tatiana (REGIO)" initials="TC" userId="S::Tatiana.GOUVEIA-COELHO-DE-OLIVEIRA@ec.europa.eu::2c630a9f-b2ce-4321-becd-809c5b241ba9" providerId="AD"/>
  <p188:author id="{2E2DAC31-C716-22D5-9AFE-3859A20AC392}" name="Catherine Cullimore" initials="CC" userId="S::ccullimore@southernassembly.ie::7c10298b-4ab8-4d94-9695-04b7b9556649" providerId="AD"/>
  <p188:author id="{FD37013E-1C35-9D5A-0BDD-776B23FD4044}" name="BISCARO Alessandra (REGIO)" initials="B(" userId="S::alessandra.biscaro@ec.europa.eu::350327ca-225b-40d7-97ce-6c0222f88a8e" providerId="AD"/>
  <p188:author id="{157E5B4E-99D8-31E6-B622-FDB749234F7B}" name="saranardi.sn" initials="sa" userId="S::saranardi.sn_gmail.com#ext#@eceuropaeu.onmicrosoft.com::c9b1ad04-765a-445c-b3bc-20c5d162e8be" providerId="AD"/>
  <p188:author id="{D50E7888-0218-4973-8625-0F6A73D7ED71}" name="Aurelie Louguet" initials="AL" userId="S::aurelie.louguet@dahliatactic.eu::ee3c86a0-ed1b-4dcf-ae4e-a23fca12aab3" providerId="AD"/>
  <p188:author id="{5CD4F18C-93D6-6DD1-66A4-41CABE389A29}" name="Aurelie Louguet" initials="AL" userId="S::aurelie.louguet_dahliatactic.eu#ext#@eceuropaeu.onmicrosoft.com::2cad88a2-7070-47ff-b357-0a4d67cfaa3c" providerId="AD"/>
  <p188:author id="{8C83E993-813F-DB5B-91AD-ACDCD81BBC35}" name="Samuel Elrington" initials="SE" userId="S::slen@ramboll.com::48522e3c-817a-437b-8405-f4bc9f4d0c8f" providerId="AD"/>
  <p188:author id="{D06BC7A4-7846-A7BE-5642-9DD32DF7068D}" name="COELHO DE OLIVEIRA Tatiana (REGIO)" initials="C(" userId="S::tatiana.gouveia-coelho-de-oliveira@ec.europa.eu::2c630a9f-b2ce-4321-becd-809c5b241b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D86DCB"/>
    <a:srgbClr val="0F4761"/>
    <a:srgbClr val="4EA72E"/>
    <a:srgbClr val="76C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0" autoAdjust="0"/>
  </p:normalViewPr>
  <p:slideViewPr>
    <p:cSldViewPr snapToGrid="0">
      <p:cViewPr varScale="1">
        <p:scale>
          <a:sx n="89" d="100"/>
          <a:sy n="89" d="100"/>
        </p:scale>
        <p:origin x="13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Elrington" userId="48522e3c-817a-437b-8405-f4bc9f4d0c8f" providerId="ADAL" clId="{DB5FEFF2-0133-4938-A8FB-6F51CAC0C63A}"/>
    <pc:docChg chg="delSld modSld">
      <pc:chgData name="Samuel Elrington" userId="48522e3c-817a-437b-8405-f4bc9f4d0c8f" providerId="ADAL" clId="{DB5FEFF2-0133-4938-A8FB-6F51CAC0C63A}" dt="2026-03-13T09:57:11.347" v="49" actId="20577"/>
      <pc:docMkLst>
        <pc:docMk/>
      </pc:docMkLst>
      <pc:sldChg chg="modSp mod">
        <pc:chgData name="Samuel Elrington" userId="48522e3c-817a-437b-8405-f4bc9f4d0c8f" providerId="ADAL" clId="{DB5FEFF2-0133-4938-A8FB-6F51CAC0C63A}" dt="2026-03-13T09:57:11.347" v="49" actId="20577"/>
        <pc:sldMkLst>
          <pc:docMk/>
          <pc:sldMk cId="2939149788" sldId="345"/>
        </pc:sldMkLst>
        <pc:spChg chg="mod">
          <ac:chgData name="Samuel Elrington" userId="48522e3c-817a-437b-8405-f4bc9f4d0c8f" providerId="ADAL" clId="{DB5FEFF2-0133-4938-A8FB-6F51CAC0C63A}" dt="2026-03-13T09:57:11.347" v="49" actId="20577"/>
          <ac:spMkLst>
            <pc:docMk/>
            <pc:sldMk cId="2939149788" sldId="345"/>
            <ac:spMk id="5" creationId="{EBFD4CA4-C070-FCD0-7C34-338DEFE3429A}"/>
          </ac:spMkLst>
        </pc:spChg>
      </pc:sldChg>
      <pc:sldChg chg="modNotesTx">
        <pc:chgData name="Samuel Elrington" userId="48522e3c-817a-437b-8405-f4bc9f4d0c8f" providerId="ADAL" clId="{DB5FEFF2-0133-4938-A8FB-6F51CAC0C63A}" dt="2026-03-11T13:31:54.637" v="35" actId="20577"/>
        <pc:sldMkLst>
          <pc:docMk/>
          <pc:sldMk cId="1499091912"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114-5E67-4536-ADF6-AE9A655BB771}" type="datetimeFigureOut">
              <a:t>13/03/2026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C9E1E-A63F-4CF1-9A2D-13CBD4A24B7F}" type="slidenum">
              <a:t>‹#›</a:t>
            </a:fld>
            <a:endParaRPr lang="en-GB"/>
          </a:p>
        </p:txBody>
      </p:sp>
    </p:spTree>
    <p:extLst>
      <p:ext uri="{BB962C8B-B14F-4D97-AF65-F5344CB8AC3E}">
        <p14:creationId xmlns:p14="http://schemas.microsoft.com/office/powerpoint/2010/main" val="170507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EFBB1-EA39-0A42-1926-98A3AF278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A18C1-B80E-88B0-8266-32B37436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99CAF-D826-A8E8-D3F5-17821C609691}"/>
              </a:ext>
            </a:extLst>
          </p:cNvPr>
          <p:cNvSpPr>
            <a:spLocks noGrp="1"/>
          </p:cNvSpPr>
          <p:nvPr>
            <p:ph type="body" idx="1"/>
          </p:nvPr>
        </p:nvSpPr>
        <p:spPr/>
        <p:txBody>
          <a:bodyPr/>
          <a:lstStyle/>
          <a:p>
            <a:r>
              <a:rPr lang="en-GB"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A14BC410-8F3F-AEF8-9070-11E0F306CC0C}"/>
              </a:ext>
            </a:extLst>
          </p:cNvPr>
          <p:cNvSpPr>
            <a:spLocks noGrp="1"/>
          </p:cNvSpPr>
          <p:nvPr>
            <p:ph type="sldNum" sz="quarter" idx="5"/>
          </p:nvPr>
        </p:nvSpPr>
        <p:spPr/>
        <p:txBody>
          <a:bodyPr/>
          <a:lstStyle/>
          <a:p>
            <a:fld id="{661C9E1E-A63F-4CF1-9A2D-13CBD4A24B7F}" type="slidenum">
              <a:t>4</a:t>
            </a:fld>
            <a:endParaRPr lang="en-GB"/>
          </a:p>
        </p:txBody>
      </p:sp>
    </p:spTree>
    <p:extLst>
      <p:ext uri="{BB962C8B-B14F-4D97-AF65-F5344CB8AC3E}">
        <p14:creationId xmlns:p14="http://schemas.microsoft.com/office/powerpoint/2010/main" val="359348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98761-B782-0230-0A39-C48D6563C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707C8-EF5B-AFBA-9DD2-B2865878A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18057-4048-D0BE-272D-88ED3666088D}"/>
              </a:ext>
            </a:extLst>
          </p:cNvPr>
          <p:cNvSpPr>
            <a:spLocks noGrp="1"/>
          </p:cNvSpPr>
          <p:nvPr>
            <p:ph type="body" idx="1"/>
          </p:nvPr>
        </p:nvSpPr>
        <p:spPr/>
        <p:txBody>
          <a:bodyPr/>
          <a:lstStyle/>
          <a:p>
            <a:r>
              <a:rPr lang="en-US" i="1"/>
              <a:t>why should the rest of </a:t>
            </a:r>
            <a:r>
              <a:rPr lang="en-US" i="1">
                <a:highlight>
                  <a:srgbClr val="FFEE80"/>
                </a:highlight>
              </a:rPr>
              <a:t>Europe</a:t>
            </a:r>
            <a:r>
              <a:rPr lang="en-US" i="1"/>
              <a:t> be interested in your project.</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7CBAA24-A37F-063E-E8AB-B7F9CC8D513D}"/>
              </a:ext>
            </a:extLst>
          </p:cNvPr>
          <p:cNvSpPr>
            <a:spLocks noGrp="1"/>
          </p:cNvSpPr>
          <p:nvPr>
            <p:ph type="sldNum" sz="quarter" idx="5"/>
          </p:nvPr>
        </p:nvSpPr>
        <p:spPr/>
        <p:txBody>
          <a:bodyPr/>
          <a:lstStyle/>
          <a:p>
            <a:fld id="{661C9E1E-A63F-4CF1-9A2D-13CBD4A24B7F}" type="slidenum">
              <a:t>8</a:t>
            </a:fld>
            <a:endParaRPr lang="en-GB"/>
          </a:p>
        </p:txBody>
      </p:sp>
    </p:spTree>
    <p:extLst>
      <p:ext uri="{BB962C8B-B14F-4D97-AF65-F5344CB8AC3E}">
        <p14:creationId xmlns:p14="http://schemas.microsoft.com/office/powerpoint/2010/main" val="289576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22E8E-146D-F966-4BEC-1B346E7943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C21D802-28D5-3D65-5E18-27E927B1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49176F-7355-2387-7950-CD691CB719A0}"/>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F861FD1C-D604-979F-B335-FC5CA2E17C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B67773-2EB7-5426-0978-7252713C5083}"/>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72590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D31D8-23D9-B310-7524-12CE17121C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7ACAA5F-CB49-9DFD-27E6-18CECFFE99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E29906-914E-F14A-AB27-A0AC7F7375B4}"/>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078221D2-9496-3E46-B2FB-AC75191684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66805F-B1CE-8A21-AED4-E3D6BC2B01DF}"/>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8053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BB52E-9A4E-B715-4AC4-AEF45574B85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03B88F-BCB5-26F0-91CD-6005DEDC83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D32CE2-1C75-1F3D-BFDD-8BBFD61B6CAF}"/>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F8336624-5B47-B04D-E2E4-8FF3D620EA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D6498F-8D62-A7D7-B94E-D918FB989341}"/>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63836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88465-D834-4144-2B0D-30BC573266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0087D0-B5AF-C3D7-9C4C-B1DF92FC24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40379F-8473-1151-6880-E6028E5EAF0A}"/>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3FE8BD68-6283-B5D7-9CCA-C020173164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99901-7B83-CE26-679D-626CFF369B5B}"/>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294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56A4C-29DA-CA9C-7A1B-825443D94F3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6E24359-0794-2412-DF8A-D8BDEDD9E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564432-78FD-EBEB-FFA9-528D947E7D7F}"/>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61C584AB-984E-EE68-E6F0-4225AE9565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57D8D4-47AD-7622-C2D8-CE142635C81D}"/>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7889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B64AA-2DF4-A3B7-46AA-6D5BABDBC6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EFD8CD-0D03-3229-3B02-32BE9F597F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E78425-3B92-F5CA-ED01-2678E8EB8F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A8B405-8F32-ADB0-D2CD-0176C670026A}"/>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6" name="Espace réservé du pied de page 5">
            <a:extLst>
              <a:ext uri="{FF2B5EF4-FFF2-40B4-BE49-F238E27FC236}">
                <a16:creationId xmlns:a16="http://schemas.microsoft.com/office/drawing/2014/main" id="{F1E0E788-0F6F-0A43-0C40-C5F4063714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ED3F6F-068B-AA5A-0093-34C0BB80C246}"/>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5121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FE940-87A2-292E-998A-874ABC48BD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766A6E-D17F-AB39-9878-8211417E8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A961FF-D3F9-68D6-1902-9384290FC5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65A0A28-25E2-18D1-459C-F4E0DD704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CD41ED-6E38-0DCA-E160-E5BE2CB9AEA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9F47E46-81F2-6F60-7FC4-D02777EC9B82}"/>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8" name="Espace réservé du pied de page 7">
            <a:extLst>
              <a:ext uri="{FF2B5EF4-FFF2-40B4-BE49-F238E27FC236}">
                <a16:creationId xmlns:a16="http://schemas.microsoft.com/office/drawing/2014/main" id="{B3CE786A-D83A-D2FD-36D8-229C06479F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760C8C-83E7-1FDC-0A81-8581DC432440}"/>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9983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DC758-EC7B-C8A6-9C04-E706D65DF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B5876C9-CB50-71ED-7CF8-A8E5CD370534}"/>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4" name="Espace réservé du pied de page 3">
            <a:extLst>
              <a:ext uri="{FF2B5EF4-FFF2-40B4-BE49-F238E27FC236}">
                <a16:creationId xmlns:a16="http://schemas.microsoft.com/office/drawing/2014/main" id="{0A950305-2925-248F-FAA8-E5BAAD8EA22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B00E491-EC0C-8D9A-9059-2075931E5995}"/>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340476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15F239-2DB2-C577-0858-18B08E582C1E}"/>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3" name="Espace réservé du pied de page 2">
            <a:extLst>
              <a:ext uri="{FF2B5EF4-FFF2-40B4-BE49-F238E27FC236}">
                <a16:creationId xmlns:a16="http://schemas.microsoft.com/office/drawing/2014/main" id="{8CA84922-EB52-5BA7-CF48-89285342D6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E72DB43-990B-BF6B-CCED-0E863264F4C6}"/>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296292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0D3A5-A161-F8AB-5594-BE2755256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20460A-05B3-08CA-6D8C-748BF23E4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43E953-3065-7035-3FE8-5065729F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12D958-D10B-9ADB-6A89-769207EC8A87}"/>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6" name="Espace réservé du pied de page 5">
            <a:extLst>
              <a:ext uri="{FF2B5EF4-FFF2-40B4-BE49-F238E27FC236}">
                <a16:creationId xmlns:a16="http://schemas.microsoft.com/office/drawing/2014/main" id="{7E7878EF-652D-16FE-57BA-7B714BE644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F80C7-7C88-8D0E-5A22-9897F9A52DE5}"/>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1048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15167C-38F4-0DCA-B784-291C43C2E8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6D72348-CCB8-5ABA-531A-FEC40D372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38EDB9-9E02-A005-6512-AD5047C3A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13F534-D458-412E-C065-4F0D3347A01D}"/>
              </a:ext>
            </a:extLst>
          </p:cNvPr>
          <p:cNvSpPr>
            <a:spLocks noGrp="1"/>
          </p:cNvSpPr>
          <p:nvPr>
            <p:ph type="dt" sz="half" idx="10"/>
          </p:nvPr>
        </p:nvSpPr>
        <p:spPr/>
        <p:txBody>
          <a:bodyPr/>
          <a:lstStyle/>
          <a:p>
            <a:fld id="{B721A9DD-20A6-A549-9004-60C1E0EC3AC4}" type="datetimeFigureOut">
              <a:rPr lang="fr-FR" smtClean="0"/>
              <a:t>13/03/2026</a:t>
            </a:fld>
            <a:endParaRPr lang="fr-FR"/>
          </a:p>
        </p:txBody>
      </p:sp>
      <p:sp>
        <p:nvSpPr>
          <p:cNvPr id="6" name="Espace réservé du pied de page 5">
            <a:extLst>
              <a:ext uri="{FF2B5EF4-FFF2-40B4-BE49-F238E27FC236}">
                <a16:creationId xmlns:a16="http://schemas.microsoft.com/office/drawing/2014/main" id="{66E47BDC-5D18-4373-52C7-B50965F7AD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160CD5-8DB3-73F6-F612-948B1A19F54A}"/>
              </a:ext>
            </a:extLst>
          </p:cNvPr>
          <p:cNvSpPr>
            <a:spLocks noGrp="1"/>
          </p:cNvSpPr>
          <p:nvPr>
            <p:ph type="sldNum" sz="quarter" idx="12"/>
          </p:nvPr>
        </p:nvSpPr>
        <p:spPr/>
        <p:txBody>
          <a:bodyPr/>
          <a:lstStyle/>
          <a:p>
            <a:fld id="{9F5E87EA-CEF9-8442-AD81-674EBD08FB9B}" type="slidenum">
              <a:rPr lang="fr-FR" smtClean="0"/>
              <a:t>‹#›</a:t>
            </a:fld>
            <a:endParaRPr lang="fr-FR"/>
          </a:p>
        </p:txBody>
      </p:sp>
    </p:spTree>
    <p:extLst>
      <p:ext uri="{BB962C8B-B14F-4D97-AF65-F5344CB8AC3E}">
        <p14:creationId xmlns:p14="http://schemas.microsoft.com/office/powerpoint/2010/main" val="9541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741205C-4401-A08A-3A23-71C5C5488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F77D2C-0628-7765-BBF1-76982F5C3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203F6A-39DC-8226-BDC7-825B7FC30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21A9DD-20A6-A549-9004-60C1E0EC3AC4}" type="datetimeFigureOut">
              <a:rPr lang="fr-FR" smtClean="0"/>
              <a:t>13/03/2026</a:t>
            </a:fld>
            <a:endParaRPr lang="fr-FR"/>
          </a:p>
        </p:txBody>
      </p:sp>
      <p:sp>
        <p:nvSpPr>
          <p:cNvPr id="5" name="Espace réservé du pied de page 4">
            <a:extLst>
              <a:ext uri="{FF2B5EF4-FFF2-40B4-BE49-F238E27FC236}">
                <a16:creationId xmlns:a16="http://schemas.microsoft.com/office/drawing/2014/main" id="{908BFE2A-349F-3D4B-61F7-455660EF1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978E37-4A8E-20BE-60C0-B0BAF446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E87EA-CEF9-8442-AD81-674EBD08FB9B}" type="slidenum">
              <a:rPr lang="fr-FR" smtClean="0"/>
              <a:t>‹#›</a:t>
            </a:fld>
            <a:endParaRPr lang="fr-FR"/>
          </a:p>
        </p:txBody>
      </p:sp>
    </p:spTree>
    <p:extLst>
      <p:ext uri="{BB962C8B-B14F-4D97-AF65-F5344CB8AC3E}">
        <p14:creationId xmlns:p14="http://schemas.microsoft.com/office/powerpoint/2010/main" val="379991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hyperlink" Target="https://prizes.new-european-bauhaus.europa.eu/guide-strand-a-champions#section-36736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prizes.new-european-bauhaus.europa.eu/past-applications/living-places-copenhagen" TargetMode="Externa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hyperlink" Target="https://prizes.new-european-bauhaus.europa.eu/past-applications/republica"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7ED2-7D93-704B-64B9-1580116BCF3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B718EEF-3CD0-4ADA-AD4F-278D8D85014A}"/>
              </a:ext>
            </a:extLst>
          </p:cNvPr>
          <p:cNvPicPr>
            <a:picLocks noChangeAspect="1"/>
          </p:cNvPicPr>
          <p:nvPr/>
        </p:nvPicPr>
        <p:blipFill>
          <a:blip r:embed="rId2"/>
          <a:stretch>
            <a:fillRect/>
          </a:stretch>
        </p:blipFill>
        <p:spPr>
          <a:xfrm>
            <a:off x="-1" y="0"/>
            <a:ext cx="12192001" cy="6858000"/>
          </a:xfrm>
          <a:prstGeom prst="rect">
            <a:avLst/>
          </a:prstGeom>
        </p:spPr>
      </p:pic>
      <p:sp>
        <p:nvSpPr>
          <p:cNvPr id="5" name="ZoneTexte 4">
            <a:extLst>
              <a:ext uri="{FF2B5EF4-FFF2-40B4-BE49-F238E27FC236}">
                <a16:creationId xmlns:a16="http://schemas.microsoft.com/office/drawing/2014/main" id="{EBFD4CA4-C070-FCD0-7C34-338DEFE3429A}"/>
              </a:ext>
            </a:extLst>
          </p:cNvPr>
          <p:cNvSpPr txBox="1"/>
          <p:nvPr/>
        </p:nvSpPr>
        <p:spPr>
          <a:xfrm>
            <a:off x="471612" y="520700"/>
            <a:ext cx="10585519" cy="4659737"/>
          </a:xfrm>
          <a:prstGeom prst="rect">
            <a:avLst/>
          </a:prstGeom>
          <a:noFill/>
        </p:spPr>
        <p:txBody>
          <a:bodyPr wrap="square" lIns="91440" tIns="45720" rIns="91440" bIns="45720" rtlCol="0" anchor="t">
            <a:spAutoFit/>
          </a:bodyPr>
          <a:lstStyle/>
          <a:p>
            <a:pPr>
              <a:lnSpc>
                <a:spcPct val="80000"/>
              </a:lnSpc>
            </a:pPr>
            <a:endParaRPr lang="en-GB" sz="8000" b="1" noProof="0" dirty="0">
              <a:solidFill>
                <a:schemeClr val="bg1"/>
              </a:solidFill>
              <a:effectLst/>
              <a:latin typeface="Titillium Web" pitchFamily="2" charset="77"/>
            </a:endParaRPr>
          </a:p>
          <a:p>
            <a:pPr>
              <a:lnSpc>
                <a:spcPct val="80000"/>
              </a:lnSpc>
            </a:pPr>
            <a:r>
              <a:rPr lang="en-GB" sz="8000" b="1" noProof="0" dirty="0">
                <a:effectLst/>
                <a:latin typeface="Titillium Web" pitchFamily="2" charset="77"/>
              </a:rPr>
              <a:t>NEB Prizes 2026</a:t>
            </a:r>
          </a:p>
          <a:p>
            <a:pPr>
              <a:lnSpc>
                <a:spcPct val="80000"/>
              </a:lnSpc>
            </a:pPr>
            <a:endParaRPr lang="en-GB" sz="6600" b="1" noProof="0" dirty="0">
              <a:effectLst/>
              <a:latin typeface="Titillium Web" pitchFamily="2" charset="77"/>
            </a:endParaRPr>
          </a:p>
          <a:p>
            <a:pPr>
              <a:lnSpc>
                <a:spcPct val="80000"/>
              </a:lnSpc>
            </a:pPr>
            <a:r>
              <a:rPr lang="en-GB" sz="6000" b="1" noProof="0" dirty="0">
                <a:latin typeface="Titillium Web"/>
              </a:rPr>
              <a:t>Application Bootcamp</a:t>
            </a:r>
            <a:r>
              <a:rPr lang="en-GB" sz="2400" noProof="0" dirty="0">
                <a:ea typeface="+mn-lt"/>
                <a:cs typeface="+mn-lt"/>
              </a:rPr>
              <a:t> </a:t>
            </a:r>
            <a:endParaRPr lang="en-GB" sz="8000" noProof="0" dirty="0">
              <a:solidFill>
                <a:srgbClr val="FFFFFF"/>
              </a:solidFill>
              <a:latin typeface="Titillium Web" pitchFamily="2" charset="77"/>
            </a:endParaRPr>
          </a:p>
          <a:p>
            <a:pPr>
              <a:lnSpc>
                <a:spcPct val="80000"/>
              </a:lnSpc>
            </a:pPr>
            <a:r>
              <a:rPr lang="en-GB" sz="2400" b="1" i="1" noProof="0" dirty="0">
                <a:latin typeface="Titillium Web"/>
              </a:rPr>
              <a:t>Date </a:t>
            </a:r>
            <a:r>
              <a:rPr lang="en-GB" sz="2400" b="1" i="1" noProof="0">
                <a:latin typeface="Titillium Web"/>
              </a:rPr>
              <a:t>11th March, </a:t>
            </a:r>
            <a:r>
              <a:rPr lang="en-GB" sz="2400" b="1" i="1" noProof="0" dirty="0">
                <a:latin typeface="Titillium Web"/>
              </a:rPr>
              <a:t>2026 – STRAND B - RISING STARS </a:t>
            </a:r>
            <a:r>
              <a:rPr lang="en-GB" sz="8000" b="1" noProof="0" dirty="0">
                <a:solidFill>
                  <a:schemeClr val="bg1"/>
                </a:solidFill>
                <a:latin typeface="Titillium Web"/>
              </a:rPr>
              <a:t> </a:t>
            </a:r>
            <a:endParaRPr lang="en-GB" sz="8000" noProof="0" dirty="0">
              <a:solidFill>
                <a:schemeClr val="bg1"/>
              </a:solidFill>
              <a:effectLst/>
              <a:latin typeface="Titillium Web" pitchFamily="2" charset="77"/>
            </a:endParaRPr>
          </a:p>
        </p:txBody>
      </p:sp>
      <p:pic>
        <p:nvPicPr>
          <p:cNvPr id="7" name="Image 6">
            <a:extLst>
              <a:ext uri="{FF2B5EF4-FFF2-40B4-BE49-F238E27FC236}">
                <a16:creationId xmlns:a16="http://schemas.microsoft.com/office/drawing/2014/main" id="{4AE4A583-78D1-8878-516A-24D93E5C42D7}"/>
              </a:ext>
            </a:extLst>
          </p:cNvPr>
          <p:cNvPicPr>
            <a:picLocks noChangeAspect="1"/>
          </p:cNvPicPr>
          <p:nvPr/>
        </p:nvPicPr>
        <p:blipFill>
          <a:blip r:embed="rId3"/>
          <a:stretch>
            <a:fillRect/>
          </a:stretch>
        </p:blipFill>
        <p:spPr>
          <a:xfrm>
            <a:off x="9597870" y="5497781"/>
            <a:ext cx="1931688" cy="837065"/>
          </a:xfrm>
          <a:prstGeom prst="rect">
            <a:avLst/>
          </a:prstGeom>
        </p:spPr>
      </p:pic>
    </p:spTree>
    <p:extLst>
      <p:ext uri="{BB962C8B-B14F-4D97-AF65-F5344CB8AC3E}">
        <p14:creationId xmlns:p14="http://schemas.microsoft.com/office/powerpoint/2010/main" val="293914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A63CA-9531-507A-22BF-C65EEA924FCC}"/>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A8F1653E-8C91-030F-6F78-2FCFDA2D838A}"/>
              </a:ext>
            </a:extLst>
          </p:cNvPr>
          <p:cNvPicPr>
            <a:picLocks noChangeAspect="1"/>
          </p:cNvPicPr>
          <p:nvPr/>
        </p:nvPicPr>
        <p:blipFill>
          <a:blip r:embed="rId2"/>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C5067BF1-86CB-529D-135F-97EE1D998A85}"/>
              </a:ext>
            </a:extLst>
          </p:cNvPr>
          <p:cNvPicPr>
            <a:picLocks noChangeAspect="1"/>
          </p:cNvPicPr>
          <p:nvPr/>
        </p:nvPicPr>
        <p:blipFill>
          <a:blip r:embed="rId3"/>
          <a:stretch>
            <a:fillRect/>
          </a:stretch>
        </p:blipFill>
        <p:spPr>
          <a:xfrm rot="19301495">
            <a:off x="-2675495" y="-1679944"/>
            <a:ext cx="5350988" cy="6002999"/>
          </a:xfrm>
          <a:prstGeom prst="rect">
            <a:avLst/>
          </a:prstGeom>
        </p:spPr>
      </p:pic>
      <p:sp>
        <p:nvSpPr>
          <p:cNvPr id="5" name="Title 1">
            <a:extLst>
              <a:ext uri="{FF2B5EF4-FFF2-40B4-BE49-F238E27FC236}">
                <a16:creationId xmlns:a16="http://schemas.microsoft.com/office/drawing/2014/main" id="{A2200B19-244A-A7B0-3586-AA3AC6165612}"/>
              </a:ext>
            </a:extLst>
          </p:cNvPr>
          <p:cNvSpPr txBox="1">
            <a:spLocks/>
          </p:cNvSpPr>
          <p:nvPr/>
        </p:nvSpPr>
        <p:spPr>
          <a:xfrm>
            <a:off x="1374797" y="3860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GUIDES TO APPLICANTS - ANNEX 2 </a:t>
            </a:r>
          </a:p>
        </p:txBody>
      </p:sp>
      <p:pic>
        <p:nvPicPr>
          <p:cNvPr id="2" name="Picture 1" descr="A screenshot of a document&#10;&#10;AI-generated content may be incorrect.">
            <a:extLst>
              <a:ext uri="{FF2B5EF4-FFF2-40B4-BE49-F238E27FC236}">
                <a16:creationId xmlns:a16="http://schemas.microsoft.com/office/drawing/2014/main" id="{917C4CA9-0B26-C5D2-962A-6DCC5D09D9B1}"/>
              </a:ext>
            </a:extLst>
          </p:cNvPr>
          <p:cNvPicPr>
            <a:picLocks noChangeAspect="1"/>
          </p:cNvPicPr>
          <p:nvPr/>
        </p:nvPicPr>
        <p:blipFill>
          <a:blip r:embed="rId4"/>
          <a:stretch>
            <a:fillRect/>
          </a:stretch>
        </p:blipFill>
        <p:spPr>
          <a:xfrm>
            <a:off x="2331753" y="1909823"/>
            <a:ext cx="8608797" cy="6858000"/>
          </a:xfrm>
          <a:prstGeom prst="rect">
            <a:avLst/>
          </a:prstGeom>
        </p:spPr>
      </p:pic>
    </p:spTree>
    <p:extLst>
      <p:ext uri="{BB962C8B-B14F-4D97-AF65-F5344CB8AC3E}">
        <p14:creationId xmlns:p14="http://schemas.microsoft.com/office/powerpoint/2010/main" val="256670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A8D6-2D81-545D-41BA-61D3CA84932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B4DF37E-551F-291F-F04C-F245088E5F3E}"/>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0266E715-2481-EFBE-4164-73820B29D2E2}"/>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 SECTION – PROJECT OVERVIEW</a:t>
            </a:r>
            <a:endParaRPr lang="en-US">
              <a:latin typeface="Aptos Display" panose="02110004020202020204"/>
            </a:endParaRPr>
          </a:p>
        </p:txBody>
      </p:sp>
    </p:spTree>
    <p:extLst>
      <p:ext uri="{BB962C8B-B14F-4D97-AF65-F5344CB8AC3E}">
        <p14:creationId xmlns:p14="http://schemas.microsoft.com/office/powerpoint/2010/main" val="5184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AC7E-63B5-41EB-7135-8634D90F00C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AF41AE5-EAB4-D9B6-D0CD-776DC8DCC894}"/>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874D0DE-4797-22A7-B1A6-86F20D4EBC80}"/>
              </a:ext>
            </a:extLst>
          </p:cNvPr>
          <p:cNvSpPr txBox="1">
            <a:spLocks/>
          </p:cNvSpPr>
          <p:nvPr/>
        </p:nvSpPr>
        <p:spPr>
          <a:xfrm>
            <a:off x="412442" y="226315"/>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short &amp; engaging description </a:t>
            </a:r>
            <a:endParaRPr lang="en-GB" sz="4800" b="1" i="1">
              <a:latin typeface="Titillium Web"/>
            </a:endParaRPr>
          </a:p>
        </p:txBody>
      </p:sp>
      <p:sp>
        <p:nvSpPr>
          <p:cNvPr id="6" name="Text Placeholder 5">
            <a:extLst>
              <a:ext uri="{FF2B5EF4-FFF2-40B4-BE49-F238E27FC236}">
                <a16:creationId xmlns:a16="http://schemas.microsoft.com/office/drawing/2014/main" id="{2001714B-0586-2D8C-AC70-AAAAE961328C}"/>
              </a:ext>
            </a:extLst>
          </p:cNvPr>
          <p:cNvSpPr txBox="1">
            <a:spLocks/>
          </p:cNvSpPr>
          <p:nvPr/>
        </p:nvSpPr>
        <p:spPr>
          <a:xfrm>
            <a:off x="2701511" y="2357642"/>
            <a:ext cx="7770279"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sz="2800" b="1">
                <a:latin typeface="Titillium Web"/>
              </a:rPr>
              <a:t>TIP. </a:t>
            </a:r>
            <a:r>
              <a:rPr lang="en-US" sz="2800">
                <a:ea typeface="+mn-lt"/>
                <a:cs typeface="+mn-lt"/>
              </a:rPr>
              <a:t>write this text in a way that everybody can understand. Short and simple sentences, that get the reader curious. </a:t>
            </a:r>
            <a:endParaRPr lang="en-US" sz="2800">
              <a:solidFill>
                <a:srgbClr val="000000"/>
              </a:solidFill>
              <a:latin typeface="Aptos"/>
            </a:endParaRPr>
          </a:p>
          <a:p>
            <a:pPr>
              <a:buFont typeface="Arial" panose="02110004020202020204"/>
              <a:buChar char="•"/>
              <a:defRPr/>
            </a:pPr>
            <a:endParaRPr lang="en-GB" sz="2800">
              <a:solidFill>
                <a:srgbClr val="000000"/>
              </a:solidFill>
              <a:latin typeface="Aptos" panose="02110004020202020204"/>
            </a:endParaRPr>
          </a:p>
        </p:txBody>
      </p:sp>
    </p:spTree>
    <p:extLst>
      <p:ext uri="{BB962C8B-B14F-4D97-AF65-F5344CB8AC3E}">
        <p14:creationId xmlns:p14="http://schemas.microsoft.com/office/powerpoint/2010/main" val="169255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2726F-1465-04A1-3227-CF4AFBBCB76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1394BC5-ECCE-3EEA-1885-94D69D56D0A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722F91A-DB00-1675-33DD-39E8DEF972EE}"/>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II. SECTION – DETAILED DESCRIPTION</a:t>
            </a:r>
            <a:endParaRPr lang="en-US">
              <a:latin typeface="Aptos Display" panose="02110004020202020204"/>
            </a:endParaRPr>
          </a:p>
        </p:txBody>
      </p:sp>
    </p:spTree>
    <p:extLst>
      <p:ext uri="{BB962C8B-B14F-4D97-AF65-F5344CB8AC3E}">
        <p14:creationId xmlns:p14="http://schemas.microsoft.com/office/powerpoint/2010/main" val="167869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878B-54D5-BE86-D351-7DEA54F051F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6EDB94A-B2FD-424B-3804-904BEF7209F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9C5D8AD-28D3-5822-FC28-B66A5DF28AA8}"/>
              </a:ext>
            </a:extLst>
          </p:cNvPr>
          <p:cNvSpPr txBox="1">
            <a:spLocks/>
          </p:cNvSpPr>
          <p:nvPr/>
        </p:nvSpPr>
        <p:spPr>
          <a:xfrm>
            <a:off x="412442" y="226315"/>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rPr>
              <a:t>Tell us about your concept</a:t>
            </a:r>
          </a:p>
        </p:txBody>
      </p:sp>
      <p:sp>
        <p:nvSpPr>
          <p:cNvPr id="5" name="Text Placeholder 5">
            <a:extLst>
              <a:ext uri="{FF2B5EF4-FFF2-40B4-BE49-F238E27FC236}">
                <a16:creationId xmlns:a16="http://schemas.microsoft.com/office/drawing/2014/main" id="{E16E5CA9-258B-B621-6D3D-40B8D5F677B8}"/>
              </a:ext>
            </a:extLst>
          </p:cNvPr>
          <p:cNvSpPr txBox="1">
            <a:spLocks/>
          </p:cNvSpPr>
          <p:nvPr/>
        </p:nvSpPr>
        <p:spPr>
          <a:xfrm>
            <a:off x="415511" y="2357642"/>
            <a:ext cx="3269546"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p>
          <a:p>
            <a:pPr>
              <a:buFont typeface="Arial,Sans-Serif"/>
              <a:buChar char="•"/>
              <a:defRPr/>
            </a:pPr>
            <a:r>
              <a:rPr lang="en-GB">
                <a:latin typeface="Aptos"/>
              </a:rPr>
              <a:t>A short description that allows the reader to picture your project in their head</a:t>
            </a:r>
            <a:endParaRPr lang="en-US">
              <a:latin typeface="Titillium Web"/>
            </a:endParaRPr>
          </a:p>
          <a:p>
            <a:pPr>
              <a:buFont typeface="Arial,Sans-Serif"/>
              <a:buChar char="•"/>
              <a:defRPr/>
            </a:pPr>
            <a:r>
              <a:rPr lang="en-GB">
                <a:latin typeface="Aptos"/>
              </a:rPr>
              <a:t>A longer description of achieved results (that can be seen now)</a:t>
            </a:r>
            <a:endParaRPr lang="en-US">
              <a:latin typeface="Titillium Web"/>
            </a:endParaRPr>
          </a:p>
          <a:p>
            <a:pPr>
              <a:buFont typeface="Arial,Sans-Serif"/>
              <a:buChar char="•"/>
              <a:defRPr/>
            </a:pPr>
            <a:r>
              <a:rPr lang="en-GB">
                <a:latin typeface="Aptos"/>
              </a:rPr>
              <a:t>A longer description of impacts (that will materialise soon or in the future based on current set up)</a:t>
            </a:r>
            <a:endParaRPr lang="en-GB"/>
          </a:p>
          <a:p>
            <a:pPr marL="285750" indent="-285750">
              <a:buFont typeface="Arial"/>
              <a:buChar char="•"/>
              <a:defRPr/>
            </a:pPr>
            <a:endParaRPr lang="en-GB">
              <a:latin typeface="Aptos"/>
            </a:endParaRPr>
          </a:p>
          <a:p>
            <a:pPr>
              <a:buFont typeface="Arial" panose="02110004020202020204"/>
              <a:buChar char="•"/>
              <a:defRPr/>
            </a:pPr>
            <a:endParaRPr lang="en-US" b="1">
              <a:solidFill>
                <a:srgbClr val="000000"/>
              </a:solidFill>
              <a:latin typeface="Titillium Web" panose="00000500000000000000" pitchFamily="2" charset="0"/>
            </a:endParaRPr>
          </a:p>
          <a:p>
            <a:pPr>
              <a:buFont typeface="Arial" panose="02110004020202020204"/>
              <a:buChar char="•"/>
              <a:defRPr/>
            </a:pPr>
            <a:endParaRPr lang="en-GB">
              <a:solidFill>
                <a:srgbClr val="000000"/>
              </a:solidFill>
              <a:latin typeface="Aptos" panose="02110004020202020204"/>
            </a:endParaRPr>
          </a:p>
        </p:txBody>
      </p:sp>
      <p:pic>
        <p:nvPicPr>
          <p:cNvPr id="3" name="Picture 2" descr="A close-up of a questionnaire&#10;&#10;AI-generated content may be incorrect.">
            <a:extLst>
              <a:ext uri="{FF2B5EF4-FFF2-40B4-BE49-F238E27FC236}">
                <a16:creationId xmlns:a16="http://schemas.microsoft.com/office/drawing/2014/main" id="{B53F4FB4-2263-FD76-EF2B-067CF24DB4CD}"/>
              </a:ext>
            </a:extLst>
          </p:cNvPr>
          <p:cNvPicPr>
            <a:picLocks noChangeAspect="1"/>
          </p:cNvPicPr>
          <p:nvPr/>
        </p:nvPicPr>
        <p:blipFill>
          <a:blip r:embed="rId3"/>
          <a:srcRect l="1131" t="10277" b="-163"/>
          <a:stretch>
            <a:fillRect/>
          </a:stretch>
        </p:blipFill>
        <p:spPr>
          <a:xfrm>
            <a:off x="4130679" y="1942756"/>
            <a:ext cx="6861105" cy="4329487"/>
          </a:xfrm>
          <a:prstGeom prst="rect">
            <a:avLst/>
          </a:prstGeom>
        </p:spPr>
      </p:pic>
    </p:spTree>
    <p:extLst>
      <p:ext uri="{BB962C8B-B14F-4D97-AF65-F5344CB8AC3E}">
        <p14:creationId xmlns:p14="http://schemas.microsoft.com/office/powerpoint/2010/main" val="205215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AD33-F99F-923A-D123-06ECEE39474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C3B8DD-45DB-13E5-87DE-AD2BAA1C0566}"/>
              </a:ext>
            </a:extLst>
          </p:cNvPr>
          <p:cNvSpPr txBox="1"/>
          <p:nvPr/>
        </p:nvSpPr>
        <p:spPr>
          <a:xfrm>
            <a:off x="403888" y="458756"/>
            <a:ext cx="1148767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mn-lt"/>
                <a:cs typeface="+mn-lt"/>
              </a:rPr>
              <a:t>Answer from a previous winner </a:t>
            </a:r>
            <a:endParaRPr lang="en-US" b="1">
              <a:ea typeface="+mn-lt"/>
              <a:cs typeface="+mn-lt"/>
            </a:endParaRPr>
          </a:p>
          <a:p>
            <a:endParaRPr lang="en-GB" b="1">
              <a:ea typeface="+mn-lt"/>
              <a:cs typeface="+mn-lt"/>
            </a:endParaRPr>
          </a:p>
          <a:p>
            <a:r>
              <a:rPr lang="en-GB">
                <a:ea typeface="+mn-lt"/>
                <a:cs typeface="+mn-lt"/>
              </a:rPr>
              <a:t>The scheme delivered a light-touch redesign of the Kopli Community Centre’s courtyard. The Centre had remained largely abandoned since the 1990s, with the exception of a community garden and a Soviet-era outbuilding, partially converted into a free public Makerspace in 2022. </a:t>
            </a:r>
          </a:p>
          <a:p>
            <a:endParaRPr lang="en-GB">
              <a:ea typeface="+mn-lt"/>
              <a:cs typeface="+mn-lt"/>
            </a:endParaRPr>
          </a:p>
          <a:p>
            <a:r>
              <a:rPr lang="en-GB">
                <a:ea typeface="+mn-lt"/>
                <a:cs typeface="+mn-lt"/>
              </a:rPr>
              <a:t>Currently undergoing rapid </a:t>
            </a:r>
            <a:r>
              <a:rPr lang="en-GB" b="1">
                <a:ea typeface="+mn-lt"/>
                <a:cs typeface="+mn-lt"/>
              </a:rPr>
              <a:t>gentrification</a:t>
            </a:r>
            <a:r>
              <a:rPr lang="en-GB">
                <a:ea typeface="+mn-lt"/>
                <a:cs typeface="+mn-lt"/>
              </a:rPr>
              <a:t>, the area lacks versatility in its </a:t>
            </a:r>
            <a:r>
              <a:rPr lang="en-GB" b="1">
                <a:ea typeface="+mn-lt"/>
                <a:cs typeface="+mn-lt"/>
              </a:rPr>
              <a:t>free accessible public amenities</a:t>
            </a:r>
            <a:r>
              <a:rPr lang="en-GB">
                <a:ea typeface="+mn-lt"/>
                <a:cs typeface="+mn-lt"/>
              </a:rPr>
              <a:t>. Mono-functional playgrounds and unkempt parks fail to serve the social needs of the vulnerable target groups – young families and n</a:t>
            </a:r>
            <a:r>
              <a:rPr lang="en-GB" b="1">
                <a:ea typeface="+mn-lt"/>
                <a:cs typeface="+mn-lt"/>
              </a:rPr>
              <a:t>on-Estonian- speaking residents</a:t>
            </a:r>
            <a:r>
              <a:rPr lang="en-GB">
                <a:ea typeface="+mn-lt"/>
                <a:cs typeface="+mn-lt"/>
              </a:rPr>
              <a:t>. The previously overgrown, inaccessible grounds of the courtyard limited their use for larger events and daily leisure. Multiple hazard points (scattered debris, staircases at risk of collapse, etc) had also begun to hamper families’ involvement in events, as children could not be left to play without supervision in the contained courtyard, otherwise a prime space for independent play.</a:t>
            </a:r>
            <a:endParaRPr lang="en-GB"/>
          </a:p>
          <a:p>
            <a:endParaRPr lang="en-GB"/>
          </a:p>
          <a:p>
            <a:r>
              <a:rPr lang="en-GB">
                <a:ea typeface="+mn-lt"/>
                <a:cs typeface="+mn-lt"/>
              </a:rPr>
              <a:t>The redevelopment thus elevated a simple maintenance task to a design challenge, showcasing the social and architectural potential of otherwise mundane repair work in gradually </a:t>
            </a:r>
            <a:r>
              <a:rPr lang="en-GB" b="1">
                <a:ea typeface="+mn-lt"/>
                <a:cs typeface="+mn-lt"/>
              </a:rPr>
              <a:t>reactivating underutilised sites</a:t>
            </a:r>
            <a:r>
              <a:rPr lang="en-GB">
                <a:ea typeface="+mn-lt"/>
                <a:cs typeface="+mn-lt"/>
              </a:rPr>
              <a:t>. Through various short and long-form engagement activities, the design was guided by the community’s values of re-use and inclusivity and ultimately delivered using </a:t>
            </a:r>
            <a:r>
              <a:rPr lang="en-GB" b="1">
                <a:ea typeface="+mn-lt"/>
                <a:cs typeface="+mn-lt"/>
              </a:rPr>
              <a:t>100% re-used materials</a:t>
            </a:r>
            <a:r>
              <a:rPr lang="en-GB">
                <a:ea typeface="+mn-lt"/>
                <a:cs typeface="+mn-lt"/>
              </a:rPr>
              <a:t>. Alongside delivering a physical community space for expanded cultural activities, the project laid the groundwork for </a:t>
            </a:r>
            <a:r>
              <a:rPr lang="en-GB" b="1">
                <a:ea typeface="+mn-lt"/>
                <a:cs typeface="+mn-lt"/>
              </a:rPr>
              <a:t>city-wide strategies</a:t>
            </a:r>
            <a:r>
              <a:rPr lang="en-GB">
                <a:ea typeface="+mn-lt"/>
                <a:cs typeface="+mn-lt"/>
              </a:rPr>
              <a:t> on the meanwhile use of neglected public assets, the involvement of communities in co-designing their regeneration, and the salvage and circular use of construction waste.</a:t>
            </a:r>
            <a:endParaRPr lang="en-GB"/>
          </a:p>
        </p:txBody>
      </p:sp>
    </p:spTree>
    <p:extLst>
      <p:ext uri="{BB962C8B-B14F-4D97-AF65-F5344CB8AC3E}">
        <p14:creationId xmlns:p14="http://schemas.microsoft.com/office/powerpoint/2010/main" val="143487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0946-8999-DF3A-3CFA-B73B523B420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7DA2536-2C7F-4AB9-102F-59B4E6A8E422}"/>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7A77593-9310-9AE5-245C-E671D16F0B4D}"/>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III. SECTION – ADHERENCE TO THE NEB</a:t>
            </a:r>
            <a:endParaRPr lang="en-US">
              <a:latin typeface="Aptos Display" panose="02110004020202020204"/>
            </a:endParaRPr>
          </a:p>
        </p:txBody>
      </p:sp>
    </p:spTree>
    <p:extLst>
      <p:ext uri="{BB962C8B-B14F-4D97-AF65-F5344CB8AC3E}">
        <p14:creationId xmlns:p14="http://schemas.microsoft.com/office/powerpoint/2010/main" val="23218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21F80-4DE9-DD86-0C8E-4D636C60D39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5A1F444-067C-FC70-E9F9-828CD902064A}"/>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CBC1BA2-6722-91FB-5B78-15E0FA4A105A}"/>
              </a:ext>
            </a:extLst>
          </p:cNvPr>
          <p:cNvSpPr txBox="1">
            <a:spLocks/>
          </p:cNvSpPr>
          <p:nvPr/>
        </p:nvSpPr>
        <p:spPr>
          <a:xfrm>
            <a:off x="412442" y="2263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rPr>
              <a:t>Aesthetics</a:t>
            </a:r>
            <a:endParaRPr lang="en-GB" sz="3200" i="1">
              <a:latin typeface="Titillium Web"/>
            </a:endParaRPr>
          </a:p>
        </p:txBody>
      </p:sp>
      <p:sp>
        <p:nvSpPr>
          <p:cNvPr id="5" name="Text Placeholder 5">
            <a:extLst>
              <a:ext uri="{FF2B5EF4-FFF2-40B4-BE49-F238E27FC236}">
                <a16:creationId xmlns:a16="http://schemas.microsoft.com/office/drawing/2014/main" id="{C58074CC-D260-BF79-DD7F-C624642D9123}"/>
              </a:ext>
            </a:extLst>
          </p:cNvPr>
          <p:cNvSpPr txBox="1">
            <a:spLocks/>
          </p:cNvSpPr>
          <p:nvPr/>
        </p:nvSpPr>
        <p:spPr>
          <a:xfrm>
            <a:off x="415511" y="2357642"/>
            <a:ext cx="3562622"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r>
              <a:rPr lang="en-US" b="1">
                <a:latin typeface="Titillium Web"/>
                <a:ea typeface="+mn-lt"/>
                <a:cs typeface="+mn-lt"/>
              </a:rPr>
              <a:t>:</a:t>
            </a:r>
            <a:r>
              <a:rPr lang="en-US" b="1">
                <a:ea typeface="+mn-lt"/>
                <a:cs typeface="+mn-lt"/>
              </a:rPr>
              <a:t> </a:t>
            </a:r>
            <a:endParaRPr lang="en-US" b="1">
              <a:latin typeface="Aptos" panose="02110004020202020204"/>
            </a:endParaRPr>
          </a:p>
          <a:p>
            <a:pPr marL="285750" indent="-285750">
              <a:buFont typeface="Arial"/>
              <a:buChar char="•"/>
              <a:defRPr/>
            </a:pPr>
            <a:r>
              <a:rPr lang="en-US">
                <a:latin typeface="Titillium Web"/>
              </a:rPr>
              <a:t>Aesthetics can feel fluffy – provide concrete examples to make the reader better understand your project</a:t>
            </a:r>
            <a:endParaRPr lang="en-US">
              <a:latin typeface="Aptos" panose="02110004020202020204"/>
            </a:endParaRPr>
          </a:p>
          <a:p>
            <a:pPr marL="285750" indent="-285750">
              <a:buFont typeface="Arial"/>
              <a:buChar char="•"/>
              <a:defRPr/>
            </a:pPr>
            <a:r>
              <a:rPr lang="en-US">
                <a:latin typeface="Titillium Web"/>
              </a:rPr>
              <a:t>Evidence and data to back your claims up, and quotes from users and stakeholders of your project is a strength</a:t>
            </a:r>
            <a:endParaRPr lang="en-US">
              <a:latin typeface="Titillium Web" panose="00000500000000000000" pitchFamily="2" charset="0"/>
            </a:endParaRPr>
          </a:p>
          <a:p>
            <a:pPr marL="285750" indent="-285750">
              <a:buFont typeface="Arial"/>
              <a:buChar char="•"/>
              <a:defRPr/>
            </a:pPr>
            <a:r>
              <a:rPr lang="en-US">
                <a:solidFill>
                  <a:srgbClr val="000000"/>
                </a:solidFill>
                <a:latin typeface="Titillium Web"/>
              </a:rPr>
              <a:t>Focus on one aspects of aesthetics at the time - from material to social and emotional</a:t>
            </a:r>
            <a:endParaRPr lang="en-US">
              <a:solidFill>
                <a:srgbClr val="000000"/>
              </a:solidFill>
              <a:latin typeface="Titillium Web" panose="00000500000000000000" pitchFamily="2" charset="0"/>
            </a:endParaRPr>
          </a:p>
        </p:txBody>
      </p:sp>
      <p:pic>
        <p:nvPicPr>
          <p:cNvPr id="3" name="Picture 2" descr="A white paper with black text&#10;&#10;AI-generated content may be incorrect.">
            <a:extLst>
              <a:ext uri="{FF2B5EF4-FFF2-40B4-BE49-F238E27FC236}">
                <a16:creationId xmlns:a16="http://schemas.microsoft.com/office/drawing/2014/main" id="{95AEC818-7170-EB9A-3FA8-3CB84E9F4086}"/>
              </a:ext>
            </a:extLst>
          </p:cNvPr>
          <p:cNvPicPr>
            <a:picLocks noChangeAspect="1"/>
          </p:cNvPicPr>
          <p:nvPr/>
        </p:nvPicPr>
        <p:blipFill>
          <a:blip r:embed="rId3"/>
          <a:stretch>
            <a:fillRect/>
          </a:stretch>
        </p:blipFill>
        <p:spPr>
          <a:xfrm>
            <a:off x="4303792" y="1895230"/>
            <a:ext cx="7365109" cy="4611077"/>
          </a:xfrm>
          <a:prstGeom prst="rect">
            <a:avLst/>
          </a:prstGeom>
        </p:spPr>
      </p:pic>
    </p:spTree>
    <p:extLst>
      <p:ext uri="{BB962C8B-B14F-4D97-AF65-F5344CB8AC3E}">
        <p14:creationId xmlns:p14="http://schemas.microsoft.com/office/powerpoint/2010/main" val="345181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03043-69B4-73B1-C60A-6D2788F9B9A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C9F6AF8-11E5-3072-A967-A148785266C5}"/>
              </a:ext>
            </a:extLst>
          </p:cNvPr>
          <p:cNvSpPr txBox="1"/>
          <p:nvPr/>
        </p:nvSpPr>
        <p:spPr>
          <a:xfrm>
            <a:off x="340574" y="330976"/>
            <a:ext cx="10562762"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ea typeface="+mn-lt"/>
                <a:cs typeface="+mn-lt"/>
              </a:rPr>
              <a:t>Answer from a previous winner </a:t>
            </a:r>
            <a:endParaRPr lang="en-US" sz="1600">
              <a:ea typeface="+mn-lt"/>
              <a:cs typeface="+mn-lt"/>
            </a:endParaRPr>
          </a:p>
          <a:p>
            <a:endParaRPr lang="en-GB" sz="1600" b="1">
              <a:ea typeface="+mn-lt"/>
              <a:cs typeface="+mn-lt"/>
            </a:endParaRPr>
          </a:p>
          <a:p>
            <a:r>
              <a:rPr lang="en-GB" sz="1600">
                <a:ea typeface="+mn-lt"/>
                <a:cs typeface="+mn-lt"/>
              </a:rPr>
              <a:t>Promprylad is a unique example of how industrial heritage can be transformed into an aesthetically appealing and culturally vibrant space that enhances the quality of experience for people. The project </a:t>
            </a:r>
            <a:r>
              <a:rPr lang="en-GB" sz="1600" b="1">
                <a:ea typeface="+mn-lt"/>
                <a:cs typeface="+mn-lt"/>
              </a:rPr>
              <a:t>preserves the authenticity</a:t>
            </a:r>
            <a:r>
              <a:rPr lang="en-GB" sz="1600">
                <a:ea typeface="+mn-lt"/>
                <a:cs typeface="+mn-lt"/>
              </a:rPr>
              <a:t> of the former factory while integrating </a:t>
            </a:r>
            <a:r>
              <a:rPr lang="en-GB" sz="1600" b="1">
                <a:ea typeface="+mn-lt"/>
                <a:cs typeface="+mn-lt"/>
              </a:rPr>
              <a:t>modern design elements</a:t>
            </a:r>
            <a:r>
              <a:rPr lang="en-GB" sz="1600">
                <a:ea typeface="+mn-lt"/>
                <a:cs typeface="+mn-lt"/>
              </a:rPr>
              <a:t> that foster creativity, collaboration, and well-being.</a:t>
            </a:r>
            <a:endParaRPr lang="en-US" sz="1600"/>
          </a:p>
          <a:p>
            <a:endParaRPr lang="en-GB" sz="1600"/>
          </a:p>
          <a:p>
            <a:r>
              <a:rPr lang="en-GB" sz="1600">
                <a:ea typeface="+mn-lt"/>
                <a:cs typeface="+mn-lt"/>
              </a:rPr>
              <a:t>The key aesthetic objective was to maintain the historical identity of the building while making it welcoming and functional. The design team </a:t>
            </a:r>
            <a:r>
              <a:rPr lang="en-GB" sz="1600" b="1">
                <a:ea typeface="+mn-lt"/>
                <a:cs typeface="+mn-lt"/>
              </a:rPr>
              <a:t>carefully </a:t>
            </a:r>
            <a:r>
              <a:rPr lang="en-GB" sz="1600">
                <a:ea typeface="+mn-lt"/>
                <a:cs typeface="+mn-lt"/>
              </a:rPr>
              <a:t>restored original industrial elements—exposed brick walls, steel structures, and large factory windows—blending them with contemporary architecture, sustainable materials, and open-plan spaces. This creates an </a:t>
            </a:r>
            <a:r>
              <a:rPr lang="en-GB" sz="1600" b="1">
                <a:ea typeface="+mn-lt"/>
                <a:cs typeface="+mn-lt"/>
              </a:rPr>
              <a:t>atmosphere</a:t>
            </a:r>
            <a:r>
              <a:rPr lang="en-GB" sz="1600">
                <a:ea typeface="+mn-lt"/>
                <a:cs typeface="+mn-lt"/>
              </a:rPr>
              <a:t> that is both inspiring and comfortable.</a:t>
            </a:r>
            <a:endParaRPr lang="en-GB" sz="1600"/>
          </a:p>
          <a:p>
            <a:endParaRPr lang="en-GB" sz="1600"/>
          </a:p>
          <a:p>
            <a:r>
              <a:rPr lang="en-GB" sz="1600">
                <a:ea typeface="+mn-lt"/>
                <a:cs typeface="+mn-lt"/>
              </a:rPr>
              <a:t>Another critical objective was to ensure a human-</a:t>
            </a:r>
            <a:r>
              <a:rPr lang="en-GB" sz="1600" err="1">
                <a:ea typeface="+mn-lt"/>
                <a:cs typeface="+mn-lt"/>
              </a:rPr>
              <a:t>centered</a:t>
            </a:r>
            <a:r>
              <a:rPr lang="en-GB" sz="1600">
                <a:ea typeface="+mn-lt"/>
                <a:cs typeface="+mn-lt"/>
              </a:rPr>
              <a:t> experience. The spaces are designed to </a:t>
            </a:r>
            <a:r>
              <a:rPr lang="en-GB" sz="1600" b="1">
                <a:ea typeface="+mn-lt"/>
                <a:cs typeface="+mn-lt"/>
              </a:rPr>
              <a:t>encourage interaction, creativity, and productivity</a:t>
            </a:r>
            <a:r>
              <a:rPr lang="en-GB" sz="1600">
                <a:ea typeface="+mn-lt"/>
                <a:cs typeface="+mn-lt"/>
              </a:rPr>
              <a:t>. Flexible layouts allow for different uses, from co-working and educational programs to cultural events and community gatherings. Natural light, greenery, and open areas enhance well-being and provide a connection to nature within an urban environment.</a:t>
            </a:r>
            <a:endParaRPr lang="en-GB" sz="1600"/>
          </a:p>
          <a:p>
            <a:endParaRPr lang="en-GB" sz="1600"/>
          </a:p>
          <a:p>
            <a:r>
              <a:rPr lang="en-GB" sz="1600" b="1">
                <a:ea typeface="+mn-lt"/>
                <a:cs typeface="+mn-lt"/>
              </a:rPr>
              <a:t>Art and culture </a:t>
            </a:r>
            <a:r>
              <a:rPr lang="en-GB" sz="1600">
                <a:ea typeface="+mn-lt"/>
                <a:cs typeface="+mn-lt"/>
              </a:rPr>
              <a:t>play a central role in Promprylad’s transformation. The project hosts exhibitions, performances, and artistic interventions, making culture accessible and integrated into everyday life. </a:t>
            </a:r>
            <a:r>
              <a:rPr lang="en-GB" sz="1600" b="1">
                <a:ea typeface="+mn-lt"/>
                <a:cs typeface="+mn-lt"/>
              </a:rPr>
              <a:t>Local artists</a:t>
            </a:r>
            <a:r>
              <a:rPr lang="en-GB" sz="1600">
                <a:ea typeface="+mn-lt"/>
                <a:cs typeface="+mn-lt"/>
              </a:rPr>
              <a:t> contribute to the space’s identity, ensuring that it reflects the city’s creative pulse.</a:t>
            </a:r>
            <a:endParaRPr lang="en-GB" sz="1600"/>
          </a:p>
          <a:p>
            <a:endParaRPr lang="en-GB" sz="1600"/>
          </a:p>
          <a:p>
            <a:r>
              <a:rPr lang="en-GB" sz="1600">
                <a:ea typeface="+mn-lt"/>
                <a:cs typeface="+mn-lt"/>
              </a:rPr>
              <a:t>Promprylad is an exemplary case of how design can shape experiences, revive industrial heritage, and build a strong cultural identity. It serves as a model for rethinking urban spaces—not just as functional areas but as places that inspire, connect, and enrich communities.</a:t>
            </a:r>
            <a:endParaRPr lang="en-US" sz="1600"/>
          </a:p>
        </p:txBody>
      </p:sp>
    </p:spTree>
    <p:extLst>
      <p:ext uri="{BB962C8B-B14F-4D97-AF65-F5344CB8AC3E}">
        <p14:creationId xmlns:p14="http://schemas.microsoft.com/office/powerpoint/2010/main" val="346962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1114-E368-008A-1962-143E8B8412F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9AEF005-A0C2-1381-5DCA-1E8F0754E472}"/>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8F372DB-8994-8BBC-5C60-8F899B146A2D}"/>
              </a:ext>
            </a:extLst>
          </p:cNvPr>
          <p:cNvSpPr txBox="1">
            <a:spLocks/>
          </p:cNvSpPr>
          <p:nvPr/>
        </p:nvSpPr>
        <p:spPr>
          <a:xfrm>
            <a:off x="412442" y="2263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rPr>
              <a:t>Participatory </a:t>
            </a:r>
            <a:endParaRPr lang="en-GB" sz="3200" i="1">
              <a:latin typeface="Titillium Web"/>
            </a:endParaRPr>
          </a:p>
        </p:txBody>
      </p:sp>
      <p:sp>
        <p:nvSpPr>
          <p:cNvPr id="5" name="Text Placeholder 5">
            <a:extLst>
              <a:ext uri="{FF2B5EF4-FFF2-40B4-BE49-F238E27FC236}">
                <a16:creationId xmlns:a16="http://schemas.microsoft.com/office/drawing/2014/main" id="{1F8680A9-C54D-082E-6AC5-82E686AC2937}"/>
              </a:ext>
            </a:extLst>
          </p:cNvPr>
          <p:cNvSpPr txBox="1">
            <a:spLocks/>
          </p:cNvSpPr>
          <p:nvPr/>
        </p:nvSpPr>
        <p:spPr>
          <a:xfrm>
            <a:off x="415511" y="2357642"/>
            <a:ext cx="3269546" cy="3675563"/>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r>
              <a:rPr lang="en-US" b="1">
                <a:latin typeface="Titillium Web"/>
                <a:ea typeface="+mn-lt"/>
                <a:cs typeface="+mn-lt"/>
              </a:rPr>
              <a:t>:</a:t>
            </a:r>
            <a:r>
              <a:rPr lang="en-US" b="1">
                <a:ea typeface="+mn-lt"/>
                <a:cs typeface="+mn-lt"/>
              </a:rPr>
              <a:t> </a:t>
            </a:r>
            <a:endParaRPr lang="en-US" b="1">
              <a:latin typeface="Aptos" panose="02110004020202020204"/>
            </a:endParaRPr>
          </a:p>
          <a:p>
            <a:pPr marL="285750" indent="-285750">
              <a:buFont typeface="Arial"/>
              <a:buChar char="•"/>
              <a:defRPr/>
            </a:pPr>
            <a:r>
              <a:rPr lang="en-US">
                <a:latin typeface="Titillium Web"/>
              </a:rPr>
              <a:t>Describe how participation had a positive impact on the  participants e.g. boosting their self-confidence, contributing to learning, creating agency and sense of care for the final product</a:t>
            </a:r>
          </a:p>
          <a:p>
            <a:pPr marL="285750" indent="-285750">
              <a:buFont typeface="Arial"/>
              <a:buChar char="•"/>
              <a:defRPr/>
            </a:pPr>
            <a:r>
              <a:rPr lang="en-US">
                <a:latin typeface="Titillium Web"/>
              </a:rPr>
              <a:t>Highlight the innovativeness of your participatory methods </a:t>
            </a:r>
          </a:p>
          <a:p>
            <a:pPr>
              <a:buFont typeface="Arial" panose="02110004020202020204"/>
              <a:buChar char="•"/>
              <a:defRPr/>
            </a:pPr>
            <a:endParaRPr lang="en-US" b="1">
              <a:latin typeface="Titillium Web" panose="00000500000000000000" pitchFamily="2" charset="0"/>
            </a:endParaRPr>
          </a:p>
          <a:p>
            <a:pPr>
              <a:buFont typeface="Arial" panose="02110004020202020204"/>
              <a:buChar char="•"/>
              <a:defRPr/>
            </a:pPr>
            <a:endParaRPr lang="en-GB">
              <a:solidFill>
                <a:srgbClr val="000000"/>
              </a:solidFill>
              <a:latin typeface="Aptos" panose="02110004020202020204"/>
            </a:endParaRPr>
          </a:p>
        </p:txBody>
      </p:sp>
      <p:pic>
        <p:nvPicPr>
          <p:cNvPr id="3" name="Picture 2" descr="A white paper with black text&#10;&#10;AI-generated content may be incorrect.">
            <a:extLst>
              <a:ext uri="{FF2B5EF4-FFF2-40B4-BE49-F238E27FC236}">
                <a16:creationId xmlns:a16="http://schemas.microsoft.com/office/drawing/2014/main" id="{C05A88E3-54D7-40BF-5443-E38E061E192C}"/>
              </a:ext>
            </a:extLst>
          </p:cNvPr>
          <p:cNvPicPr>
            <a:picLocks noChangeAspect="1"/>
          </p:cNvPicPr>
          <p:nvPr/>
        </p:nvPicPr>
        <p:blipFill>
          <a:blip r:embed="rId3"/>
          <a:stretch>
            <a:fillRect/>
          </a:stretch>
        </p:blipFill>
        <p:spPr>
          <a:xfrm>
            <a:off x="4556388" y="2643346"/>
            <a:ext cx="7315892" cy="3611327"/>
          </a:xfrm>
          <a:prstGeom prst="rect">
            <a:avLst/>
          </a:prstGeom>
        </p:spPr>
      </p:pic>
    </p:spTree>
    <p:extLst>
      <p:ext uri="{BB962C8B-B14F-4D97-AF65-F5344CB8AC3E}">
        <p14:creationId xmlns:p14="http://schemas.microsoft.com/office/powerpoint/2010/main" val="107719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821B-6689-685B-1B35-2A6A157971F2}"/>
            </a:ext>
          </a:extLst>
        </p:cNvPr>
        <p:cNvGrpSpPr/>
        <p:nvPr/>
      </p:nvGrpSpPr>
      <p:grpSpPr>
        <a:xfrm>
          <a:off x="0" y="0"/>
          <a:ext cx="0" cy="0"/>
          <a:chOff x="0" y="0"/>
          <a:chExt cx="0" cy="0"/>
        </a:xfrm>
      </p:grpSpPr>
      <p:pic>
        <p:nvPicPr>
          <p:cNvPr id="11" name="Image 5">
            <a:extLst>
              <a:ext uri="{FF2B5EF4-FFF2-40B4-BE49-F238E27FC236}">
                <a16:creationId xmlns:a16="http://schemas.microsoft.com/office/drawing/2014/main" id="{DF896955-8D8F-485E-6EB8-C1ABDB9FE55D}"/>
              </a:ext>
            </a:extLst>
          </p:cNvPr>
          <p:cNvPicPr>
            <a:picLocks noChangeAspect="1"/>
          </p:cNvPicPr>
          <p:nvPr/>
        </p:nvPicPr>
        <p:blipFill>
          <a:blip r:embed="rId2"/>
          <a:srcRect r="5368"/>
          <a:stretch>
            <a:fillRect/>
          </a:stretch>
        </p:blipFill>
        <p:spPr>
          <a:xfrm>
            <a:off x="-1" y="0"/>
            <a:ext cx="12192001" cy="6858000"/>
          </a:xfrm>
          <a:prstGeom prst="rect">
            <a:avLst/>
          </a:prstGeom>
        </p:spPr>
      </p:pic>
      <p:pic>
        <p:nvPicPr>
          <p:cNvPr id="4" name="Image 3">
            <a:extLst>
              <a:ext uri="{FF2B5EF4-FFF2-40B4-BE49-F238E27FC236}">
                <a16:creationId xmlns:a16="http://schemas.microsoft.com/office/drawing/2014/main" id="{95E6B446-88C3-F531-145C-927BA6FDF16F}"/>
              </a:ext>
            </a:extLst>
          </p:cNvPr>
          <p:cNvPicPr>
            <a:picLocks noChangeAspect="1"/>
          </p:cNvPicPr>
          <p:nvPr/>
        </p:nvPicPr>
        <p:blipFill>
          <a:blip r:embed="rId2"/>
          <a:srcRect l="20936"/>
          <a:stretch>
            <a:fillRect/>
          </a:stretch>
        </p:blipFill>
        <p:spPr>
          <a:xfrm>
            <a:off x="0" y="0"/>
            <a:ext cx="12192000" cy="6858000"/>
          </a:xfrm>
          <a:prstGeom prst="rect">
            <a:avLst/>
          </a:prstGeom>
        </p:spPr>
      </p:pic>
      <p:sp>
        <p:nvSpPr>
          <p:cNvPr id="5" name="Text Placeholder 5">
            <a:extLst>
              <a:ext uri="{FF2B5EF4-FFF2-40B4-BE49-F238E27FC236}">
                <a16:creationId xmlns:a16="http://schemas.microsoft.com/office/drawing/2014/main" id="{5E2BCFAA-BE6D-4FF0-985D-398220281ABF}"/>
              </a:ext>
            </a:extLst>
          </p:cNvPr>
          <p:cNvSpPr txBox="1">
            <a:spLocks/>
          </p:cNvSpPr>
          <p:nvPr/>
        </p:nvSpPr>
        <p:spPr>
          <a:xfrm>
            <a:off x="3927300" y="1410991"/>
            <a:ext cx="6132502" cy="1296897"/>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algn="just">
              <a:spcAft>
                <a:spcPts val="0"/>
              </a:spcAft>
              <a:buFont typeface="Arial" panose="02110004020202020204"/>
              <a:buChar char="•"/>
              <a:defRPr/>
            </a:pPr>
            <a:r>
              <a:rPr lang="en-US" sz="1800">
                <a:latin typeface="Titillium Web"/>
              </a:rPr>
              <a:t>Enhancing Circularity, Sustainability, and Innovation</a:t>
            </a:r>
          </a:p>
          <a:p>
            <a:pPr algn="just">
              <a:spcAft>
                <a:spcPts val="0"/>
              </a:spcAft>
              <a:buFont typeface="Arial" panose="02110004020202020204"/>
              <a:buChar char="•"/>
              <a:defRPr/>
            </a:pPr>
            <a:r>
              <a:rPr lang="en-US" sz="1800">
                <a:latin typeface="Titillium Web"/>
              </a:rPr>
              <a:t>Strengthening Local Democracy and Inclusion</a:t>
            </a:r>
          </a:p>
          <a:p>
            <a:pPr algn="just">
              <a:spcAft>
                <a:spcPts val="0"/>
              </a:spcAft>
              <a:buFont typeface="Arial" panose="02110004020202020204"/>
              <a:buChar char="•"/>
              <a:defRPr/>
            </a:pPr>
            <a:r>
              <a:rPr lang="en-US" sz="1800">
                <a:latin typeface="Titillium Web"/>
              </a:rPr>
              <a:t>Arts, Culture, and Heritage as Drivers of Change</a:t>
            </a:r>
          </a:p>
          <a:p>
            <a:pPr algn="just">
              <a:spcAft>
                <a:spcPts val="0"/>
              </a:spcAft>
              <a:buFont typeface="Arial" panose="02110004020202020204"/>
              <a:buChar char="•"/>
              <a:defRPr/>
            </a:pPr>
            <a:r>
              <a:rPr lang="en-US" sz="1800">
                <a:latin typeface="Titillium Web"/>
              </a:rPr>
              <a:t>Enablers for New European Bauhaus Transformation</a:t>
            </a:r>
          </a:p>
          <a:p>
            <a:pPr marL="0" indent="0">
              <a:buNone/>
              <a:defRPr/>
            </a:pPr>
            <a:endParaRPr lang="en-GB">
              <a:solidFill>
                <a:srgbClr val="000000"/>
              </a:solidFill>
              <a:latin typeface="Titillium Web" panose="00000500000000000000" pitchFamily="2" charset="0"/>
            </a:endParaRPr>
          </a:p>
          <a:p>
            <a:pPr lvl="0" algn="l" defTabSz="914400">
              <a:lnSpc>
                <a:spcPct val="100000"/>
              </a:lnSpc>
              <a:spcBef>
                <a:spcPts val="0"/>
              </a:spcBef>
              <a:spcAft>
                <a:spcPts val="3000"/>
              </a:spcAft>
              <a:buClrTx/>
              <a:buFont typeface="Arial" panose="02110004020202020204"/>
              <a:buChar char="•"/>
              <a:tabLst/>
              <a:defRPr/>
            </a:pPr>
            <a:endParaRPr lang="en-US" sz="1600" b="1" i="0" u="none" strike="noStrike" kern="1200" cap="none" spc="0" normalizeH="0" baseline="0" noProof="0">
              <a:ln>
                <a:noFill/>
              </a:ln>
              <a:effectLst/>
              <a:uLnTx/>
              <a:uFillTx/>
              <a:latin typeface="Titillium Web" panose="00000500000000000000" pitchFamily="2" charset="0"/>
            </a:endParaRPr>
          </a:p>
          <a:p>
            <a:pPr>
              <a:buFont typeface="Arial" panose="02110004020202020204"/>
              <a:buChar char="•"/>
              <a:defRPr/>
            </a:pPr>
            <a:endParaRPr lang="en-GB">
              <a:latin typeface="Aptos" panose="02110004020202020204"/>
            </a:endParaRPr>
          </a:p>
        </p:txBody>
      </p:sp>
      <p:pic>
        <p:nvPicPr>
          <p:cNvPr id="7" name="Image 7">
            <a:extLst>
              <a:ext uri="{FF2B5EF4-FFF2-40B4-BE49-F238E27FC236}">
                <a16:creationId xmlns:a16="http://schemas.microsoft.com/office/drawing/2014/main" id="{6F1FF3B7-EC8D-70E6-D28E-E657F7D0CD4F}"/>
              </a:ext>
            </a:extLst>
          </p:cNvPr>
          <p:cNvPicPr>
            <a:picLocks noChangeAspect="1"/>
          </p:cNvPicPr>
          <p:nvPr/>
        </p:nvPicPr>
        <p:blipFill>
          <a:blip r:embed="rId3"/>
          <a:stretch>
            <a:fillRect/>
          </a:stretch>
        </p:blipFill>
        <p:spPr>
          <a:xfrm rot="19301495">
            <a:off x="-2675495" y="-1679944"/>
            <a:ext cx="5350988" cy="6002999"/>
          </a:xfrm>
          <a:prstGeom prst="rect">
            <a:avLst/>
          </a:prstGeom>
        </p:spPr>
      </p:pic>
      <p:pic>
        <p:nvPicPr>
          <p:cNvPr id="10" name="Image 8">
            <a:extLst>
              <a:ext uri="{FF2B5EF4-FFF2-40B4-BE49-F238E27FC236}">
                <a16:creationId xmlns:a16="http://schemas.microsoft.com/office/drawing/2014/main" id="{4D286C50-DF71-71D5-4095-95C0FC226AC2}"/>
              </a:ext>
            </a:extLst>
          </p:cNvPr>
          <p:cNvPicPr>
            <a:picLocks noChangeAspect="1"/>
          </p:cNvPicPr>
          <p:nvPr/>
        </p:nvPicPr>
        <p:blipFill>
          <a:blip r:embed="rId3"/>
          <a:stretch>
            <a:fillRect/>
          </a:stretch>
        </p:blipFill>
        <p:spPr>
          <a:xfrm rot="19301495">
            <a:off x="-1655753" y="5026013"/>
            <a:ext cx="5350988" cy="6002999"/>
          </a:xfrm>
          <a:prstGeom prst="rect">
            <a:avLst/>
          </a:prstGeom>
        </p:spPr>
      </p:pic>
      <p:sp>
        <p:nvSpPr>
          <p:cNvPr id="2" name="ZoneTexte 5">
            <a:extLst>
              <a:ext uri="{FF2B5EF4-FFF2-40B4-BE49-F238E27FC236}">
                <a16:creationId xmlns:a16="http://schemas.microsoft.com/office/drawing/2014/main" id="{196F523C-7C9E-DE7B-3EEB-CC5134FD3A05}"/>
              </a:ext>
            </a:extLst>
          </p:cNvPr>
          <p:cNvSpPr txBox="1"/>
          <p:nvPr/>
        </p:nvSpPr>
        <p:spPr>
          <a:xfrm>
            <a:off x="3701103" y="4220370"/>
            <a:ext cx="7635422" cy="484748"/>
          </a:xfrm>
          <a:prstGeom prst="rect">
            <a:avLst/>
          </a:prstGeom>
          <a:noFill/>
        </p:spPr>
        <p:txBody>
          <a:bodyPr wrap="square" lIns="91440" tIns="45720" rIns="91440" bIns="45720" rtlCol="0" anchor="t">
            <a:spAutoFit/>
          </a:bodyPr>
          <a:lstStyle/>
          <a:p>
            <a:pPr>
              <a:lnSpc>
                <a:spcPct val="80000"/>
              </a:lnSpc>
            </a:pPr>
            <a:r>
              <a:rPr lang="fr-BE" sz="3000" b="1">
                <a:latin typeface="Titillium Web"/>
              </a:rPr>
              <a:t>INTERNATIONAL TRACK</a:t>
            </a:r>
          </a:p>
        </p:txBody>
      </p:sp>
      <p:sp>
        <p:nvSpPr>
          <p:cNvPr id="3" name="Text Placeholder 5">
            <a:extLst>
              <a:ext uri="{FF2B5EF4-FFF2-40B4-BE49-F238E27FC236}">
                <a16:creationId xmlns:a16="http://schemas.microsoft.com/office/drawing/2014/main" id="{481D6336-7AA9-9787-D8C1-00EDDD83D4B7}"/>
              </a:ext>
            </a:extLst>
          </p:cNvPr>
          <p:cNvSpPr txBox="1">
            <a:spLocks/>
          </p:cNvSpPr>
          <p:nvPr/>
        </p:nvSpPr>
        <p:spPr>
          <a:xfrm>
            <a:off x="3912504" y="3474622"/>
            <a:ext cx="6147298" cy="39433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457200" indent="-457200" algn="just">
              <a:spcAft>
                <a:spcPts val="0"/>
              </a:spcAft>
              <a:buFont typeface="Arial" panose="02110004020202020204"/>
              <a:buChar char="•"/>
              <a:defRPr/>
            </a:pPr>
            <a:r>
              <a:rPr lang="en-US" sz="1800">
                <a:latin typeface="Titillium Web"/>
              </a:rPr>
              <a:t>Water Resilience</a:t>
            </a:r>
          </a:p>
          <a:p>
            <a:pPr lvl="0" algn="l" defTabSz="914400">
              <a:lnSpc>
                <a:spcPct val="100000"/>
              </a:lnSpc>
              <a:spcBef>
                <a:spcPts val="0"/>
              </a:spcBef>
              <a:spcAft>
                <a:spcPts val="3000"/>
              </a:spcAft>
              <a:buClrTx/>
              <a:buFont typeface="Arial" panose="02110004020202020204"/>
              <a:buChar char="•"/>
              <a:tabLst/>
              <a:defRPr/>
            </a:pPr>
            <a:endParaRPr lang="en-GB" sz="1600" i="0" u="none" strike="noStrike" kern="1200" cap="none" spc="0" normalizeH="0" baseline="0" noProof="0">
              <a:ln>
                <a:noFill/>
              </a:ln>
              <a:effectLst/>
              <a:uLnTx/>
              <a:uFillTx/>
              <a:latin typeface="Aptos" panose="02110004020202020204"/>
            </a:endParaRPr>
          </a:p>
        </p:txBody>
      </p:sp>
      <p:sp>
        <p:nvSpPr>
          <p:cNvPr id="8" name="Rectangle: Rounded Corners 7">
            <a:extLst>
              <a:ext uri="{FF2B5EF4-FFF2-40B4-BE49-F238E27FC236}">
                <a16:creationId xmlns:a16="http://schemas.microsoft.com/office/drawing/2014/main" id="{8B4DE984-F67A-17D4-4644-9161CD1BC15A}"/>
              </a:ext>
            </a:extLst>
          </p:cNvPr>
          <p:cNvSpPr/>
          <p:nvPr/>
        </p:nvSpPr>
        <p:spPr>
          <a:xfrm>
            <a:off x="310718" y="4017146"/>
            <a:ext cx="3144174" cy="251533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solidFill>
                  <a:schemeClr val="tx1"/>
                </a:solidFill>
                <a:hlinkClick r:id="rId4">
                  <a:extLst>
                    <a:ext uri="{A12FA001-AC4F-418D-AE19-62706E023703}">
                      <ahyp:hlinkClr xmlns:ahyp="http://schemas.microsoft.com/office/drawing/2018/hyperlinkcolor" val="tx"/>
                    </a:ext>
                  </a:extLst>
                </a:hlinkClick>
              </a:rPr>
              <a:t>LINK TO DEFINITION OF THE 4 CATEGORIES and of WATER RESILIENCE</a:t>
            </a:r>
          </a:p>
          <a:p>
            <a:endParaRPr lang="en-GB" b="1">
              <a:solidFill>
                <a:schemeClr val="tx1"/>
              </a:solidFill>
            </a:endParaRPr>
          </a:p>
          <a:p>
            <a:r>
              <a:rPr lang="en-GB" b="1">
                <a:solidFill>
                  <a:schemeClr val="tx1"/>
                </a:solidFill>
                <a:hlinkClick r:id="rId4">
                  <a:extLst>
                    <a:ext uri="{A12FA001-AC4F-418D-AE19-62706E023703}">
                      <ahyp:hlinkClr xmlns:ahyp="http://schemas.microsoft.com/office/drawing/2018/hyperlinkcolor" val="tx"/>
                    </a:ext>
                  </a:extLst>
                </a:hlinkClick>
              </a:rPr>
              <a:t>LINK TO ELIGIBILITY CRITERIA</a:t>
            </a:r>
            <a:r>
              <a:rPr lang="en-GB" b="1">
                <a:solidFill>
                  <a:schemeClr val="tx1"/>
                </a:solidFill>
              </a:rPr>
              <a:t> </a:t>
            </a:r>
          </a:p>
        </p:txBody>
      </p:sp>
      <p:sp>
        <p:nvSpPr>
          <p:cNvPr id="12" name="ZoneTexte 5">
            <a:extLst>
              <a:ext uri="{FF2B5EF4-FFF2-40B4-BE49-F238E27FC236}">
                <a16:creationId xmlns:a16="http://schemas.microsoft.com/office/drawing/2014/main" id="{4175E362-2F22-F979-6074-61D2DD973528}"/>
              </a:ext>
            </a:extLst>
          </p:cNvPr>
          <p:cNvSpPr txBox="1"/>
          <p:nvPr/>
        </p:nvSpPr>
        <p:spPr>
          <a:xfrm>
            <a:off x="3560539" y="907264"/>
            <a:ext cx="7635422" cy="484748"/>
          </a:xfrm>
          <a:prstGeom prst="rect">
            <a:avLst/>
          </a:prstGeom>
          <a:noFill/>
        </p:spPr>
        <p:txBody>
          <a:bodyPr wrap="square" lIns="91440" tIns="45720" rIns="91440" bIns="45720" rtlCol="0" anchor="t">
            <a:spAutoFit/>
          </a:bodyPr>
          <a:lstStyle/>
          <a:p>
            <a:pPr>
              <a:lnSpc>
                <a:spcPct val="80000"/>
              </a:lnSpc>
            </a:pPr>
            <a:r>
              <a:rPr lang="fr-BE" sz="3000" b="1">
                <a:latin typeface="Titillium Web"/>
              </a:rPr>
              <a:t>4 CATEGORIES</a:t>
            </a:r>
            <a:endParaRPr lang="fr-BE" sz="3000" b="1">
              <a:latin typeface="Titillium Web" pitchFamily="2" charset="77"/>
            </a:endParaRPr>
          </a:p>
        </p:txBody>
      </p:sp>
      <p:sp>
        <p:nvSpPr>
          <p:cNvPr id="6" name="ZoneTexte 5">
            <a:extLst>
              <a:ext uri="{FF2B5EF4-FFF2-40B4-BE49-F238E27FC236}">
                <a16:creationId xmlns:a16="http://schemas.microsoft.com/office/drawing/2014/main" id="{4082235C-A237-A747-4F74-B0D9427F8030}"/>
              </a:ext>
            </a:extLst>
          </p:cNvPr>
          <p:cNvSpPr txBox="1"/>
          <p:nvPr/>
        </p:nvSpPr>
        <p:spPr>
          <a:xfrm>
            <a:off x="3701102" y="2940506"/>
            <a:ext cx="7635422" cy="484748"/>
          </a:xfrm>
          <a:prstGeom prst="rect">
            <a:avLst/>
          </a:prstGeom>
          <a:noFill/>
        </p:spPr>
        <p:txBody>
          <a:bodyPr wrap="square" lIns="91440" tIns="45720" rIns="91440" bIns="45720" rtlCol="0" anchor="t">
            <a:spAutoFit/>
          </a:bodyPr>
          <a:lstStyle/>
          <a:p>
            <a:pPr>
              <a:lnSpc>
                <a:spcPct val="80000"/>
              </a:lnSpc>
            </a:pPr>
            <a:r>
              <a:rPr lang="fr-BE" sz="3000" b="1">
                <a:latin typeface="Titillium Web"/>
              </a:rPr>
              <a:t>1 SPECIAL PRIZE </a:t>
            </a:r>
            <a:endParaRPr lang="fr-BE" sz="3000" b="1">
              <a:latin typeface="Titillium Web" pitchFamily="2" charset="77"/>
            </a:endParaRPr>
          </a:p>
        </p:txBody>
      </p:sp>
      <p:sp>
        <p:nvSpPr>
          <p:cNvPr id="9" name="Text Placeholder 5">
            <a:extLst>
              <a:ext uri="{FF2B5EF4-FFF2-40B4-BE49-F238E27FC236}">
                <a16:creationId xmlns:a16="http://schemas.microsoft.com/office/drawing/2014/main" id="{46DAD993-3B5B-30D5-55CD-0C0CEE29377F}"/>
              </a:ext>
            </a:extLst>
          </p:cNvPr>
          <p:cNvSpPr txBox="1">
            <a:spLocks/>
          </p:cNvSpPr>
          <p:nvPr/>
        </p:nvSpPr>
        <p:spPr>
          <a:xfrm>
            <a:off x="3912504" y="4887651"/>
            <a:ext cx="6147298" cy="39433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457200" indent="-457200" algn="just">
              <a:spcAft>
                <a:spcPts val="0"/>
              </a:spcAft>
              <a:buFont typeface="Arial" panose="02110004020202020204"/>
              <a:buChar char="•"/>
              <a:defRPr/>
            </a:pPr>
            <a:r>
              <a:rPr lang="en-US" sz="1800">
                <a:latin typeface="Titillium Web"/>
              </a:rPr>
              <a:t>Brazil</a:t>
            </a:r>
          </a:p>
          <a:p>
            <a:pPr marL="457200" indent="-457200" algn="just">
              <a:spcAft>
                <a:spcPts val="0"/>
              </a:spcAft>
              <a:buFont typeface="Arial" panose="02110004020202020204"/>
              <a:buChar char="•"/>
              <a:defRPr/>
            </a:pPr>
            <a:r>
              <a:rPr lang="en-US" sz="1800">
                <a:latin typeface="Titillium Web"/>
              </a:rPr>
              <a:t>Japan</a:t>
            </a:r>
          </a:p>
          <a:p>
            <a:pPr lvl="0" algn="l" defTabSz="914400">
              <a:lnSpc>
                <a:spcPct val="100000"/>
              </a:lnSpc>
              <a:spcBef>
                <a:spcPts val="0"/>
              </a:spcBef>
              <a:spcAft>
                <a:spcPts val="3000"/>
              </a:spcAft>
              <a:buClrTx/>
              <a:buFont typeface="Arial" panose="02110004020202020204"/>
              <a:buChar char="•"/>
              <a:tabLst/>
              <a:defRPr/>
            </a:pPr>
            <a:endParaRPr lang="en-GB" sz="1600" i="0" u="none" strike="noStrike" kern="1200" cap="none" spc="0" normalizeH="0" baseline="0" noProof="0">
              <a:ln>
                <a:noFill/>
              </a:ln>
              <a:effectLst/>
              <a:uLnTx/>
              <a:uFillTx/>
              <a:latin typeface="Aptos" panose="02110004020202020204"/>
            </a:endParaRPr>
          </a:p>
        </p:txBody>
      </p:sp>
    </p:spTree>
    <p:extLst>
      <p:ext uri="{BB962C8B-B14F-4D97-AF65-F5344CB8AC3E}">
        <p14:creationId xmlns:p14="http://schemas.microsoft.com/office/powerpoint/2010/main" val="218494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45A9-4860-EF04-B51F-6FEF8129B2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1C67E7-40A1-A4A1-0781-6CCD323F781F}"/>
              </a:ext>
            </a:extLst>
          </p:cNvPr>
          <p:cNvSpPr txBox="1"/>
          <p:nvPr/>
        </p:nvSpPr>
        <p:spPr>
          <a:xfrm>
            <a:off x="500062" y="425488"/>
            <a:ext cx="1118990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highlight>
                  <a:srgbClr val="FFFFFF"/>
                </a:highlight>
                <a:ea typeface="+mn-lt"/>
                <a:cs typeface="+mn-lt"/>
              </a:rPr>
              <a:t>Answer from a previous winner </a:t>
            </a:r>
            <a:endParaRPr lang="en-US" sz="1400">
              <a:latin typeface="Aptos Display"/>
              <a:ea typeface="+mn-lt"/>
              <a:cs typeface="Arial"/>
            </a:endParaRPr>
          </a:p>
          <a:p>
            <a:endParaRPr lang="en-GB" sz="1600" b="1">
              <a:highlight>
                <a:srgbClr val="FFFFFF"/>
              </a:highlight>
              <a:ea typeface="+mn-lt"/>
              <a:cs typeface="+mn-lt"/>
            </a:endParaRPr>
          </a:p>
          <a:p>
            <a:r>
              <a:rPr lang="en-GB" sz="1600">
                <a:highlight>
                  <a:srgbClr val="FFFFFF"/>
                </a:highlight>
                <a:ea typeface="+mn-lt"/>
                <a:cs typeface="+mn-lt"/>
              </a:rPr>
              <a:t>Pollino transforms </a:t>
            </a:r>
            <a:r>
              <a:rPr lang="en-GB" sz="1600" b="1">
                <a:highlight>
                  <a:srgbClr val="FFFFFF"/>
                </a:highlight>
                <a:ea typeface="+mn-lt"/>
                <a:cs typeface="+mn-lt"/>
              </a:rPr>
              <a:t>urban signage</a:t>
            </a:r>
            <a:r>
              <a:rPr lang="en-GB" sz="1600">
                <a:highlight>
                  <a:srgbClr val="FFFFFF"/>
                </a:highlight>
                <a:ea typeface="+mn-lt"/>
                <a:cs typeface="+mn-lt"/>
              </a:rPr>
              <a:t> into multifunctional habitats for wild pollinators, specifically solitary bees, by integrating modular nesting spaces and floral elements.</a:t>
            </a:r>
            <a:endParaRPr lang="en-US" sz="1600">
              <a:latin typeface="Aptos Display"/>
              <a:cs typeface="Arial"/>
            </a:endParaRPr>
          </a:p>
          <a:p>
            <a:endParaRPr lang="en-GB" sz="1600">
              <a:highlight>
                <a:srgbClr val="FFFFFF"/>
              </a:highlight>
              <a:latin typeface="Aptos Display"/>
              <a:cs typeface="Arial"/>
            </a:endParaRPr>
          </a:p>
          <a:p>
            <a:r>
              <a:rPr lang="en-GB" sz="1600">
                <a:highlight>
                  <a:srgbClr val="FFFFFF"/>
                </a:highlight>
                <a:latin typeface="Aptos Display"/>
                <a:cs typeface="Arial"/>
              </a:rPr>
              <a:t>Pollino’s deployment in Budapest’s 12th district sparked an organic, </a:t>
            </a:r>
            <a:r>
              <a:rPr lang="en-GB" sz="1600" b="1">
                <a:highlight>
                  <a:srgbClr val="FFFFFF"/>
                </a:highlight>
                <a:latin typeface="Aptos Display"/>
                <a:cs typeface="Arial"/>
              </a:rPr>
              <a:t>community-driven dialogue about pollinators and urban </a:t>
            </a:r>
            <a:r>
              <a:rPr lang="en-GB" sz="1600" b="1" err="1">
                <a:highlight>
                  <a:srgbClr val="FFFFFF"/>
                </a:highlight>
                <a:latin typeface="Aptos Display"/>
                <a:cs typeface="Arial"/>
              </a:rPr>
              <a:t>biodivesity</a:t>
            </a:r>
            <a:r>
              <a:rPr lang="en-GB" sz="1600">
                <a:highlight>
                  <a:srgbClr val="FFFFFF"/>
                </a:highlight>
                <a:latin typeface="Aptos Display"/>
                <a:cs typeface="Arial"/>
              </a:rPr>
              <a:t>. Through informal encounters during regular site visits, residents expressed curiosity and shared their enthusiasm over the visually appealing design and novel concept of integrating ecological functions into everyday urban elements. </a:t>
            </a:r>
            <a:endParaRPr lang="en-US" sz="1600">
              <a:latin typeface="Aptos Display"/>
              <a:cs typeface="Arial"/>
            </a:endParaRPr>
          </a:p>
          <a:p>
            <a:r>
              <a:rPr lang="en-GB" sz="1600" b="1">
                <a:highlight>
                  <a:srgbClr val="FFFFFF"/>
                </a:highlight>
                <a:latin typeface="Aptos Display"/>
                <a:cs typeface="Arial"/>
              </a:rPr>
              <a:t>Many revealed that</a:t>
            </a:r>
            <a:r>
              <a:rPr lang="en-GB" sz="1600">
                <a:highlight>
                  <a:srgbClr val="FFFFFF"/>
                </a:highlight>
                <a:latin typeface="Aptos Display"/>
                <a:cs typeface="Arial"/>
              </a:rPr>
              <a:t> pollinators, particularly solitary bees, were largely unknown to them and they often confused them with wasps or assumed that they primarily lived in rural environments away from cities. </a:t>
            </a:r>
            <a:endParaRPr lang="en-US" sz="1600">
              <a:latin typeface="Aptos Display"/>
              <a:cs typeface="Arial"/>
            </a:endParaRPr>
          </a:p>
          <a:p>
            <a:r>
              <a:rPr lang="en-GB" sz="1600">
                <a:highlight>
                  <a:srgbClr val="FFFFFF"/>
                </a:highlight>
                <a:latin typeface="Aptos Display"/>
                <a:cs typeface="Arial"/>
              </a:rPr>
              <a:t>These interactions revealed an important area for </a:t>
            </a:r>
            <a:r>
              <a:rPr lang="en-GB" sz="1600" b="1">
                <a:highlight>
                  <a:srgbClr val="FFFFFF"/>
                </a:highlight>
                <a:latin typeface="Aptos Display"/>
                <a:cs typeface="Arial"/>
              </a:rPr>
              <a:t>public education and knowledge dissemination</a:t>
            </a:r>
            <a:r>
              <a:rPr lang="en-GB" sz="1600">
                <a:highlight>
                  <a:srgbClr val="FFFFFF"/>
                </a:highlight>
                <a:latin typeface="Aptos Display"/>
                <a:cs typeface="Arial"/>
              </a:rPr>
              <a:t>. </a:t>
            </a:r>
            <a:endParaRPr lang="en-US" sz="1600">
              <a:latin typeface="Aptos Display"/>
              <a:cs typeface="Arial"/>
            </a:endParaRPr>
          </a:p>
          <a:p>
            <a:endParaRPr lang="en-GB" sz="1600">
              <a:highlight>
                <a:srgbClr val="FFFFFF"/>
              </a:highlight>
              <a:latin typeface="Aptos Display"/>
              <a:cs typeface="Arial"/>
            </a:endParaRPr>
          </a:p>
          <a:p>
            <a:r>
              <a:rPr lang="en-GB" sz="1600">
                <a:highlight>
                  <a:srgbClr val="FFFFFF"/>
                </a:highlight>
                <a:latin typeface="Aptos Display"/>
                <a:cs typeface="Arial"/>
              </a:rPr>
              <a:t>While no formal workshops were conducted, Pollino’s pilot installations created an </a:t>
            </a:r>
            <a:r>
              <a:rPr lang="en-GB" sz="1600" b="1">
                <a:highlight>
                  <a:srgbClr val="FFFFFF"/>
                </a:highlight>
                <a:latin typeface="Aptos Display"/>
                <a:cs typeface="Arial"/>
              </a:rPr>
              <a:t>accessible platform for learning </a:t>
            </a:r>
            <a:r>
              <a:rPr lang="en-GB" sz="1600">
                <a:highlight>
                  <a:srgbClr val="FFFFFF"/>
                </a:highlight>
                <a:latin typeface="Aptos Display"/>
                <a:cs typeface="Arial"/>
              </a:rPr>
              <a:t>about urban biodiversity. Local residents and </a:t>
            </a:r>
            <a:r>
              <a:rPr lang="en-GB" sz="1600" b="1">
                <a:highlight>
                  <a:srgbClr val="FFFFFF"/>
                </a:highlight>
                <a:latin typeface="Aptos Display"/>
                <a:cs typeface="Arial"/>
              </a:rPr>
              <a:t>passersby </a:t>
            </a:r>
            <a:r>
              <a:rPr lang="en-GB" sz="1600">
                <a:highlight>
                  <a:srgbClr val="FFFFFF"/>
                </a:highlight>
                <a:latin typeface="Aptos Display"/>
                <a:cs typeface="Arial"/>
              </a:rPr>
              <a:t>asked insightful questions about how the installations worked, the role and lifestyle of various bee species, and how they could contribute to pollinator conservation or build bee-friendly environments in their own homes.</a:t>
            </a:r>
            <a:br>
              <a:rPr lang="en-GB" sz="1600">
                <a:highlight>
                  <a:srgbClr val="FFFFFF"/>
                </a:highlight>
                <a:latin typeface="Aptos Display"/>
                <a:cs typeface="Arial"/>
              </a:rPr>
            </a:br>
            <a:endParaRPr lang="en-GB" sz="1600">
              <a:highlight>
                <a:srgbClr val="FFFFFF"/>
              </a:highlight>
              <a:latin typeface="Aptos Display"/>
              <a:cs typeface="Arial"/>
            </a:endParaRPr>
          </a:p>
          <a:p>
            <a:r>
              <a:rPr lang="en-GB" sz="1600">
                <a:highlight>
                  <a:srgbClr val="FFFFFF"/>
                </a:highlight>
                <a:latin typeface="Aptos Display"/>
                <a:cs typeface="Arial"/>
              </a:rPr>
              <a:t>With each installation, Pollino offered residents an i</a:t>
            </a:r>
            <a:r>
              <a:rPr lang="en-GB" sz="1600" b="1">
                <a:highlight>
                  <a:srgbClr val="FFFFFF"/>
                </a:highlight>
                <a:latin typeface="Aptos Display"/>
                <a:cs typeface="Arial"/>
              </a:rPr>
              <a:t>mmediate connection to nature </a:t>
            </a:r>
            <a:r>
              <a:rPr lang="en-GB" sz="1600">
                <a:highlight>
                  <a:srgbClr val="FFFFFF"/>
                </a:highlight>
                <a:latin typeface="Aptos Display"/>
                <a:cs typeface="Arial"/>
              </a:rPr>
              <a:t>– one that is not only educational but practical. </a:t>
            </a:r>
            <a:endParaRPr lang="en-US" sz="1600">
              <a:latin typeface="Aptos Display"/>
              <a:cs typeface="Arial"/>
            </a:endParaRPr>
          </a:p>
          <a:p>
            <a:r>
              <a:rPr lang="en-GB" sz="1600">
                <a:highlight>
                  <a:srgbClr val="FFFFFF"/>
                </a:highlight>
                <a:latin typeface="Aptos Display"/>
                <a:cs typeface="Arial"/>
              </a:rPr>
              <a:t>Through these engagements, the project also proved its potential as an educational tool targeting a broad, diverse audience. For example, questions about bee pastures shed light on the misperceptions people had, opening the door for future participatory initiatives </a:t>
            </a:r>
            <a:r>
              <a:rPr lang="en-GB" sz="1600" err="1">
                <a:highlight>
                  <a:srgbClr val="FFFFFF"/>
                </a:highlight>
                <a:latin typeface="Aptos Display"/>
                <a:cs typeface="Arial"/>
              </a:rPr>
              <a:t>centered</a:t>
            </a:r>
            <a:r>
              <a:rPr lang="en-GB" sz="1600">
                <a:highlight>
                  <a:srgbClr val="FFFFFF"/>
                </a:highlight>
                <a:latin typeface="Aptos Display"/>
                <a:cs typeface="Arial"/>
              </a:rPr>
              <a:t> on effective community education. Despite a minor </a:t>
            </a:r>
            <a:r>
              <a:rPr lang="en-GB" sz="1600" b="1">
                <a:highlight>
                  <a:srgbClr val="FFFFFF"/>
                </a:highlight>
                <a:latin typeface="Aptos Display"/>
                <a:cs typeface="Arial"/>
              </a:rPr>
              <a:t>incidence of vandalism</a:t>
            </a:r>
            <a:r>
              <a:rPr lang="en-GB" sz="1600">
                <a:highlight>
                  <a:srgbClr val="FFFFFF"/>
                </a:highlight>
                <a:latin typeface="Aptos Display"/>
                <a:cs typeface="Arial"/>
              </a:rPr>
              <a:t> (graffiti marker) on one of the deployed objects, the public reaction was overall positive and encouraging.</a:t>
            </a:r>
            <a:endParaRPr lang="en-US" sz="1600">
              <a:latin typeface="Aptos Display"/>
              <a:cs typeface="Arial"/>
            </a:endParaRPr>
          </a:p>
          <a:p>
            <a:br>
              <a:rPr lang="en-GB" sz="1600">
                <a:highlight>
                  <a:srgbClr val="FFFFFF"/>
                </a:highlight>
                <a:latin typeface="Aptos Display"/>
                <a:cs typeface="Arial"/>
              </a:rPr>
            </a:br>
            <a:r>
              <a:rPr lang="en-GB" sz="1600">
                <a:highlight>
                  <a:srgbClr val="FFFFFF"/>
                </a:highlight>
                <a:latin typeface="Aptos Display"/>
                <a:cs typeface="Arial"/>
              </a:rPr>
              <a:t>Pollino </a:t>
            </a:r>
            <a:r>
              <a:rPr lang="en-GB" sz="1600" b="1">
                <a:highlight>
                  <a:srgbClr val="FFFFFF"/>
                </a:highlight>
                <a:latin typeface="Aptos Display"/>
                <a:cs typeface="Arial"/>
              </a:rPr>
              <a:t>exemplifies </a:t>
            </a:r>
            <a:r>
              <a:rPr lang="en-GB" sz="1600">
                <a:highlight>
                  <a:srgbClr val="FFFFFF"/>
                </a:highlight>
                <a:latin typeface="Aptos Display"/>
                <a:cs typeface="Arial"/>
              </a:rPr>
              <a:t>how urban interventions can serve as bridges to reconnect people with nature, improving quality of life, fostering an understanding of ecological issues and sparking active participation in solutions.</a:t>
            </a:r>
            <a:endParaRPr lang="en-US" sz="1600">
              <a:latin typeface="Aptos Display"/>
            </a:endParaRPr>
          </a:p>
        </p:txBody>
      </p:sp>
    </p:spTree>
    <p:extLst>
      <p:ext uri="{BB962C8B-B14F-4D97-AF65-F5344CB8AC3E}">
        <p14:creationId xmlns:p14="http://schemas.microsoft.com/office/powerpoint/2010/main" val="3555757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D245C-26E5-E28D-803F-3F4E7414C0D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7319686-FCF5-796B-A719-2F9CB28C1802}"/>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34DA877-ABEA-5F63-4390-3D3EF8C0ECD3}"/>
              </a:ext>
            </a:extLst>
          </p:cNvPr>
          <p:cNvSpPr txBox="1">
            <a:spLocks/>
          </p:cNvSpPr>
          <p:nvPr/>
        </p:nvSpPr>
        <p:spPr>
          <a:xfrm>
            <a:off x="519598" y="4536377"/>
            <a:ext cx="1115853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IV. SECTION – EU COMPETITIVENESS</a:t>
            </a:r>
            <a:endParaRPr lang="en-US">
              <a:latin typeface="Aptos Display" panose="02110004020202020204"/>
            </a:endParaRPr>
          </a:p>
        </p:txBody>
      </p:sp>
    </p:spTree>
    <p:extLst>
      <p:ext uri="{BB962C8B-B14F-4D97-AF65-F5344CB8AC3E}">
        <p14:creationId xmlns:p14="http://schemas.microsoft.com/office/powerpoint/2010/main" val="168649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B3A4D-9288-3387-6B78-0432415F84C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5940753-E57D-72ED-0FD4-1EFE390DF02F}"/>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Screenshot 2026-03-01 at 22.09.23.png">
            <a:extLst>
              <a:ext uri="{FF2B5EF4-FFF2-40B4-BE49-F238E27FC236}">
                <a16:creationId xmlns:a16="http://schemas.microsoft.com/office/drawing/2014/main" id="{63CD3142-8205-2BAB-E0DD-F1F61A193100}"/>
              </a:ext>
            </a:extLst>
          </p:cNvPr>
          <p:cNvPicPr>
            <a:picLocks noChangeAspect="1"/>
          </p:cNvPicPr>
          <p:nvPr/>
        </p:nvPicPr>
        <p:blipFill>
          <a:blip r:embed="rId3"/>
          <a:stretch>
            <a:fillRect/>
          </a:stretch>
        </p:blipFill>
        <p:spPr>
          <a:xfrm>
            <a:off x="4303553" y="2130483"/>
            <a:ext cx="7662022" cy="4412316"/>
          </a:xfrm>
          <a:prstGeom prst="rect">
            <a:avLst/>
          </a:prstGeom>
        </p:spPr>
      </p:pic>
      <p:sp>
        <p:nvSpPr>
          <p:cNvPr id="6" name="Text Placeholder 5">
            <a:extLst>
              <a:ext uri="{FF2B5EF4-FFF2-40B4-BE49-F238E27FC236}">
                <a16:creationId xmlns:a16="http://schemas.microsoft.com/office/drawing/2014/main" id="{82953CF4-67D5-F62A-F16B-5CCDDFB5BC56}"/>
              </a:ext>
            </a:extLst>
          </p:cNvPr>
          <p:cNvSpPr txBox="1">
            <a:spLocks/>
          </p:cNvSpPr>
          <p:nvPr/>
        </p:nvSpPr>
        <p:spPr>
          <a:xfrm>
            <a:off x="415511" y="2143099"/>
            <a:ext cx="3683837" cy="4370979"/>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b="1">
                <a:latin typeface="Titillium Web"/>
              </a:rPr>
              <a:t>TIPS</a:t>
            </a:r>
            <a:endParaRPr lang="en-US" b="1">
              <a:latin typeface="Aptos" panose="02110004020202020204"/>
            </a:endParaRPr>
          </a:p>
          <a:p>
            <a:pPr marL="285750" indent="-285750">
              <a:buFont typeface="Arial"/>
              <a:buChar char="•"/>
              <a:defRPr/>
            </a:pPr>
            <a:r>
              <a:rPr lang="en-US">
                <a:latin typeface="Titillium Web"/>
              </a:rPr>
              <a:t>short story about how the project's finances have evolved over time and how they are meant to evolve in the future.</a:t>
            </a:r>
          </a:p>
          <a:p>
            <a:pPr marL="285750" indent="-285750">
              <a:buFont typeface="Arial"/>
              <a:buChar char="•"/>
              <a:defRPr/>
            </a:pPr>
            <a:r>
              <a:rPr lang="en-US">
                <a:latin typeface="Titillium Web"/>
              </a:rPr>
              <a:t>longer explanation of how your business model contributes to the longevity of your project </a:t>
            </a:r>
          </a:p>
          <a:p>
            <a:pPr marL="285750" indent="-285750">
              <a:buFont typeface="Arial"/>
              <a:buChar char="•"/>
              <a:defRPr/>
            </a:pPr>
            <a:r>
              <a:rPr lang="en-US">
                <a:latin typeface="Titillium Web"/>
              </a:rPr>
              <a:t>short explanation of how your business model is innovative compared to similar projects</a:t>
            </a:r>
          </a:p>
          <a:p>
            <a:pPr>
              <a:buFont typeface="Arial"/>
              <a:buChar char="•"/>
              <a:defRPr/>
            </a:pPr>
            <a:endParaRPr lang="en-GB">
              <a:latin typeface="Aptos" panose="02110004020202020204"/>
            </a:endParaRPr>
          </a:p>
        </p:txBody>
      </p:sp>
      <p:sp>
        <p:nvSpPr>
          <p:cNvPr id="8" name="Title 1">
            <a:extLst>
              <a:ext uri="{FF2B5EF4-FFF2-40B4-BE49-F238E27FC236}">
                <a16:creationId xmlns:a16="http://schemas.microsoft.com/office/drawing/2014/main" id="{DC8543F0-7D83-206A-3038-BAFBFD582C6E}"/>
              </a:ext>
            </a:extLst>
          </p:cNvPr>
          <p:cNvSpPr txBox="1">
            <a:spLocks/>
          </p:cNvSpPr>
          <p:nvPr/>
        </p:nvSpPr>
        <p:spPr>
          <a:xfrm>
            <a:off x="412442" y="2263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Question – </a:t>
            </a:r>
            <a:r>
              <a:rPr lang="en-GB" sz="4800" b="1" i="1">
                <a:latin typeface="Titillium Web"/>
                <a:ea typeface="+mj-lt"/>
                <a:cs typeface="+mj-lt"/>
              </a:rPr>
              <a:t>Business Model</a:t>
            </a:r>
            <a:endParaRPr lang="en-GB" sz="4800" i="1">
              <a:latin typeface="Aptos Display"/>
            </a:endParaRPr>
          </a:p>
        </p:txBody>
      </p:sp>
    </p:spTree>
    <p:extLst>
      <p:ext uri="{BB962C8B-B14F-4D97-AF65-F5344CB8AC3E}">
        <p14:creationId xmlns:p14="http://schemas.microsoft.com/office/powerpoint/2010/main" val="367174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3DB81-396F-651D-BFB9-F3CE85EDADBB}"/>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8059F517-8C6F-B52E-9FB3-B249C7F87442}"/>
              </a:ext>
            </a:extLst>
          </p:cNvPr>
          <p:cNvPicPr>
            <a:picLocks noChangeAspect="1"/>
          </p:cNvPicPr>
          <p:nvPr/>
        </p:nvPicPr>
        <p:blipFill>
          <a:blip r:embed="rId2"/>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AAD98BF0-79FB-3D21-811D-835B2A884E43}"/>
              </a:ext>
            </a:extLst>
          </p:cNvPr>
          <p:cNvPicPr>
            <a:picLocks noChangeAspect="1"/>
          </p:cNvPicPr>
          <p:nvPr/>
        </p:nvPicPr>
        <p:blipFill>
          <a:blip r:embed="rId3"/>
          <a:stretch>
            <a:fillRect/>
          </a:stretch>
        </p:blipFill>
        <p:spPr>
          <a:xfrm rot="19301495">
            <a:off x="-2675495" y="-1679944"/>
            <a:ext cx="5350988" cy="6002999"/>
          </a:xfrm>
          <a:prstGeom prst="rect">
            <a:avLst/>
          </a:prstGeom>
        </p:spPr>
      </p:pic>
      <p:sp>
        <p:nvSpPr>
          <p:cNvPr id="6" name="ZoneTexte 5">
            <a:extLst>
              <a:ext uri="{FF2B5EF4-FFF2-40B4-BE49-F238E27FC236}">
                <a16:creationId xmlns:a16="http://schemas.microsoft.com/office/drawing/2014/main" id="{5AF5A6F4-0DE7-B0E3-C271-AC8EF7D20699}"/>
              </a:ext>
            </a:extLst>
          </p:cNvPr>
          <p:cNvSpPr txBox="1"/>
          <p:nvPr/>
        </p:nvSpPr>
        <p:spPr>
          <a:xfrm>
            <a:off x="786491" y="3770956"/>
            <a:ext cx="9528313" cy="1755865"/>
          </a:xfrm>
          <a:prstGeom prst="rect">
            <a:avLst/>
          </a:prstGeom>
          <a:noFill/>
        </p:spPr>
        <p:txBody>
          <a:bodyPr wrap="square" lIns="91440" tIns="45720" rIns="91440" bIns="45720" anchor="t">
            <a:spAutoFit/>
          </a:bodyPr>
          <a:lstStyle/>
          <a:p>
            <a:pPr>
              <a:lnSpc>
                <a:spcPct val="70000"/>
              </a:lnSpc>
              <a:defRPr/>
            </a:pPr>
            <a:r>
              <a:rPr lang="fr-BE" sz="8800" b="1">
                <a:solidFill>
                  <a:prstClr val="white"/>
                </a:solidFill>
                <a:latin typeface="Titillium Web"/>
              </a:rPr>
              <a:t>GOOD LUCK!</a:t>
            </a:r>
          </a:p>
          <a:p>
            <a:pPr>
              <a:lnSpc>
                <a:spcPct val="70000"/>
              </a:lnSpc>
              <a:defRPr/>
            </a:pPr>
            <a:r>
              <a:rPr lang="fr-BE" sz="6000" b="1" err="1">
                <a:solidFill>
                  <a:prstClr val="white"/>
                </a:solidFill>
                <a:latin typeface="Titillium Web"/>
              </a:rPr>
              <a:t>Send</a:t>
            </a:r>
            <a:r>
              <a:rPr lang="fr-BE" sz="6000" b="1">
                <a:solidFill>
                  <a:prstClr val="white"/>
                </a:solidFill>
                <a:latin typeface="Titillium Web"/>
              </a:rPr>
              <a:t> by 17th March 7pm</a:t>
            </a:r>
          </a:p>
        </p:txBody>
      </p:sp>
    </p:spTree>
    <p:extLst>
      <p:ext uri="{BB962C8B-B14F-4D97-AF65-F5344CB8AC3E}">
        <p14:creationId xmlns:p14="http://schemas.microsoft.com/office/powerpoint/2010/main" val="73979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97F3D-2721-4451-D5DD-E71E622B610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D7F5E59E-38A6-34F0-FBDD-E79A9DBA49BC}"/>
              </a:ext>
            </a:extLst>
          </p:cNvPr>
          <p:cNvPicPr>
            <a:picLocks noChangeAspect="1"/>
          </p:cNvPicPr>
          <p:nvPr/>
        </p:nvPicPr>
        <p:blipFill>
          <a:blip r:embed="rId2"/>
          <a:srcRect r="5368"/>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C55697EA-985A-E108-CF13-5E90E24BC63F}"/>
              </a:ext>
            </a:extLst>
          </p:cNvPr>
          <p:cNvSpPr txBox="1">
            <a:spLocks/>
          </p:cNvSpPr>
          <p:nvPr/>
        </p:nvSpPr>
        <p:spPr>
          <a:xfrm>
            <a:off x="952500" y="76637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Place-based and beyond</a:t>
            </a:r>
            <a:endParaRPr lang="en-US"/>
          </a:p>
        </p:txBody>
      </p:sp>
      <p:sp>
        <p:nvSpPr>
          <p:cNvPr id="5" name="Text Placeholder 5">
            <a:extLst>
              <a:ext uri="{FF2B5EF4-FFF2-40B4-BE49-F238E27FC236}">
                <a16:creationId xmlns:a16="http://schemas.microsoft.com/office/drawing/2014/main" id="{4E2B1776-592E-CA05-CD66-C9C9A5C591D8}"/>
              </a:ext>
            </a:extLst>
          </p:cNvPr>
          <p:cNvSpPr txBox="1">
            <a:spLocks/>
          </p:cNvSpPr>
          <p:nvPr/>
        </p:nvSpPr>
        <p:spPr>
          <a:xfrm>
            <a:off x="1020551" y="2408504"/>
            <a:ext cx="10173821" cy="4137751"/>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just">
              <a:buNone/>
              <a:defRPr/>
            </a:pPr>
            <a:r>
              <a:rPr lang="en-US" sz="1800">
                <a:latin typeface="Titillium Web"/>
              </a:rPr>
              <a:t>The project you apply with can be...</a:t>
            </a:r>
          </a:p>
          <a:p>
            <a:pPr marL="285750" indent="-285750" algn="just">
              <a:buFont typeface="Arial"/>
              <a:buChar char="•"/>
              <a:defRPr/>
            </a:pPr>
            <a:r>
              <a:rPr lang="en-US" sz="1800">
                <a:latin typeface="Titillium Web"/>
              </a:rPr>
              <a:t>A place-based project already executed in a specific location (e.g. a refurbished building)…. </a:t>
            </a:r>
          </a:p>
          <a:p>
            <a:pPr marL="0" indent="0" algn="just">
              <a:buNone/>
              <a:defRPr/>
            </a:pPr>
            <a:r>
              <a:rPr lang="en-US" sz="1800">
                <a:latin typeface="Titillium Web"/>
              </a:rPr>
              <a:t>….but </a:t>
            </a:r>
            <a:r>
              <a:rPr lang="en-US" sz="1800" b="1" i="1">
                <a:latin typeface="Titillium Web"/>
              </a:rPr>
              <a:t>also</a:t>
            </a:r>
          </a:p>
          <a:p>
            <a:pPr marL="285750" indent="-285750" algn="just">
              <a:buFont typeface="Arial"/>
              <a:buChar char="•"/>
              <a:defRPr/>
            </a:pPr>
            <a:r>
              <a:rPr lang="en-US" sz="1800">
                <a:latin typeface="Titillium Web"/>
              </a:rPr>
              <a:t>An innovative tool, material, design, method, learning approach, policy instrument, a governance model, a financial scheme, that has already been implemented in a given location/ market - and can enable physi</a:t>
            </a:r>
            <a:r>
              <a:rPr lang="en-US" sz="1800">
                <a:solidFill>
                  <a:srgbClr val="000000"/>
                </a:solidFill>
                <a:latin typeface="Titillium Web"/>
              </a:rPr>
              <a:t>cal</a:t>
            </a:r>
            <a:r>
              <a:rPr lang="en-US" sz="1800">
                <a:latin typeface="Titillium Web"/>
              </a:rPr>
              <a:t>, cultural and social transformation in line with the NEB values and working principles </a:t>
            </a:r>
          </a:p>
          <a:p>
            <a:pPr>
              <a:buFont typeface="Arial" panose="02110004020202020204"/>
              <a:buChar char="•"/>
              <a:defRPr/>
            </a:pPr>
            <a:endParaRPr lang="en-GB">
              <a:solidFill>
                <a:srgbClr val="000000"/>
              </a:solidFill>
              <a:latin typeface="Aptos" panose="02110004020202020204"/>
            </a:endParaRPr>
          </a:p>
        </p:txBody>
      </p:sp>
    </p:spTree>
    <p:extLst>
      <p:ext uri="{BB962C8B-B14F-4D97-AF65-F5344CB8AC3E}">
        <p14:creationId xmlns:p14="http://schemas.microsoft.com/office/powerpoint/2010/main" val="116629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A1867-83E6-2E16-50AA-F4394F811326}"/>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A66AC1FA-4115-DC7B-B324-7B6A96A812E6}"/>
              </a:ext>
            </a:extLst>
          </p:cNvPr>
          <p:cNvPicPr>
            <a:picLocks noChangeAspect="1"/>
          </p:cNvPicPr>
          <p:nvPr/>
        </p:nvPicPr>
        <p:blipFill>
          <a:blip r:embed="rId3"/>
          <a:stretch>
            <a:fillRect/>
          </a:stretch>
        </p:blipFill>
        <p:spPr>
          <a:xfrm>
            <a:off x="0" y="0"/>
            <a:ext cx="12192000" cy="6872773"/>
          </a:xfrm>
          <a:prstGeom prst="rect">
            <a:avLst/>
          </a:prstGeom>
        </p:spPr>
      </p:pic>
      <p:pic>
        <p:nvPicPr>
          <p:cNvPr id="2" name="Picture 1" descr="Screenshot 2026-03-01 at 21.46.50.png">
            <a:extLst>
              <a:ext uri="{FF2B5EF4-FFF2-40B4-BE49-F238E27FC236}">
                <a16:creationId xmlns:a16="http://schemas.microsoft.com/office/drawing/2014/main" id="{E8CAFC90-DC0C-0139-A4BF-ED9D563F7F52}"/>
              </a:ext>
            </a:extLst>
          </p:cNvPr>
          <p:cNvPicPr>
            <a:picLocks noChangeAspect="1"/>
          </p:cNvPicPr>
          <p:nvPr/>
        </p:nvPicPr>
        <p:blipFill>
          <a:blip r:embed="rId4"/>
          <a:stretch>
            <a:fillRect/>
          </a:stretch>
        </p:blipFill>
        <p:spPr>
          <a:xfrm>
            <a:off x="6095000" y="2288408"/>
            <a:ext cx="4886325" cy="2724150"/>
          </a:xfrm>
          <a:prstGeom prst="rect">
            <a:avLst/>
          </a:prstGeom>
        </p:spPr>
      </p:pic>
      <p:sp>
        <p:nvSpPr>
          <p:cNvPr id="4" name="Title 1">
            <a:extLst>
              <a:ext uri="{FF2B5EF4-FFF2-40B4-BE49-F238E27FC236}">
                <a16:creationId xmlns:a16="http://schemas.microsoft.com/office/drawing/2014/main" id="{BB81BB73-6666-809A-B2E5-EDCD01E2E157}"/>
              </a:ext>
            </a:extLst>
          </p:cNvPr>
          <p:cNvSpPr txBox="1">
            <a:spLocks/>
          </p:cNvSpPr>
          <p:nvPr/>
        </p:nvSpPr>
        <p:spPr>
          <a:xfrm>
            <a:off x="952500" y="76637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rPr>
              <a:t>Water resilience - Examples</a:t>
            </a:r>
          </a:p>
          <a:p>
            <a:pPr algn="l"/>
            <a:r>
              <a:rPr lang="en-GB" sz="3200" i="1">
                <a:latin typeface="Titillium Web"/>
              </a:rPr>
              <a:t>Place-based and </a:t>
            </a:r>
            <a:r>
              <a:rPr lang="en-GB" sz="3200" i="1" err="1">
                <a:latin typeface="Titillium Web"/>
              </a:rPr>
              <a:t>beyon</a:t>
            </a:r>
            <a:r>
              <a:rPr lang="en-GB" sz="3200" i="1">
                <a:latin typeface="Titillium Web"/>
              </a:rPr>
              <a:t>d</a:t>
            </a:r>
          </a:p>
        </p:txBody>
      </p:sp>
      <p:sp>
        <p:nvSpPr>
          <p:cNvPr id="10" name="Text Placeholder 5">
            <a:extLst>
              <a:ext uri="{FF2B5EF4-FFF2-40B4-BE49-F238E27FC236}">
                <a16:creationId xmlns:a16="http://schemas.microsoft.com/office/drawing/2014/main" id="{868C0D99-140B-E2C1-EB69-EE1F70460173}"/>
              </a:ext>
            </a:extLst>
          </p:cNvPr>
          <p:cNvSpPr txBox="1">
            <a:spLocks/>
          </p:cNvSpPr>
          <p:nvPr/>
        </p:nvSpPr>
        <p:spPr>
          <a:xfrm>
            <a:off x="6206719" y="5141714"/>
            <a:ext cx="4894346"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ctr">
              <a:buNone/>
              <a:defRPr/>
            </a:pPr>
            <a:r>
              <a:rPr lang="en-US" sz="1800" err="1">
                <a:ea typeface="+mn-lt"/>
                <a:cs typeface="+mn-lt"/>
              </a:rPr>
              <a:t>Warka</a:t>
            </a:r>
            <a:r>
              <a:rPr lang="en-US" sz="1800">
                <a:ea typeface="+mn-lt"/>
                <a:cs typeface="+mn-lt"/>
              </a:rPr>
              <a:t> tower </a:t>
            </a:r>
            <a:endParaRPr lang="en-US"/>
          </a:p>
        </p:txBody>
      </p:sp>
      <p:sp>
        <p:nvSpPr>
          <p:cNvPr id="12" name="Text Placeholder 5">
            <a:extLst>
              <a:ext uri="{FF2B5EF4-FFF2-40B4-BE49-F238E27FC236}">
                <a16:creationId xmlns:a16="http://schemas.microsoft.com/office/drawing/2014/main" id="{F012C6E7-0467-08E3-F825-D3FFD7175A91}"/>
              </a:ext>
            </a:extLst>
          </p:cNvPr>
          <p:cNvSpPr txBox="1">
            <a:spLocks/>
          </p:cNvSpPr>
          <p:nvPr/>
        </p:nvSpPr>
        <p:spPr>
          <a:xfrm>
            <a:off x="1527761" y="5140510"/>
            <a:ext cx="3843822"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buNone/>
              <a:defRPr/>
            </a:pPr>
            <a:r>
              <a:rPr lang="en-US" sz="1800">
                <a:ea typeface="+mn-lt"/>
                <a:cs typeface="+mn-lt"/>
              </a:rPr>
              <a:t>Aqua Green, Faenza</a:t>
            </a:r>
            <a:r>
              <a:rPr lang="en-US">
                <a:ea typeface="+mn-lt"/>
                <a:cs typeface="+mn-lt"/>
              </a:rPr>
              <a:t>, Italy</a:t>
            </a:r>
            <a:endParaRPr lang="en-US"/>
          </a:p>
        </p:txBody>
      </p:sp>
      <p:pic>
        <p:nvPicPr>
          <p:cNvPr id="3" name="Picture 2" descr="A flooded neighborhood with houses and trees&#10;&#10;AI-generated content may be incorrect.">
            <a:extLst>
              <a:ext uri="{FF2B5EF4-FFF2-40B4-BE49-F238E27FC236}">
                <a16:creationId xmlns:a16="http://schemas.microsoft.com/office/drawing/2014/main" id="{E9134DF0-B4B6-B361-23A0-14FBA20BA372}"/>
              </a:ext>
            </a:extLst>
          </p:cNvPr>
          <p:cNvPicPr>
            <a:picLocks noChangeAspect="1"/>
          </p:cNvPicPr>
          <p:nvPr/>
        </p:nvPicPr>
        <p:blipFill>
          <a:blip r:embed="rId5"/>
          <a:srcRect l="3081" t="5263" r="-237" b="-2031"/>
          <a:stretch>
            <a:fillRect/>
          </a:stretch>
        </p:blipFill>
        <p:spPr>
          <a:xfrm>
            <a:off x="1524262" y="2290880"/>
            <a:ext cx="3192103" cy="2723501"/>
          </a:xfrm>
          <a:prstGeom prst="rect">
            <a:avLst/>
          </a:prstGeom>
        </p:spPr>
      </p:pic>
    </p:spTree>
    <p:extLst>
      <p:ext uri="{BB962C8B-B14F-4D97-AF65-F5344CB8AC3E}">
        <p14:creationId xmlns:p14="http://schemas.microsoft.com/office/powerpoint/2010/main" val="149909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F7389-41D8-BE38-15BB-C43E3DC427C0}"/>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49B63D32-B10F-3146-E10B-DD7E2B149EBA}"/>
              </a:ext>
            </a:extLst>
          </p:cNvPr>
          <p:cNvPicPr>
            <a:picLocks noChangeAspect="1"/>
          </p:cNvPicPr>
          <p:nvPr/>
        </p:nvPicPr>
        <p:blipFill>
          <a:blip r:embed="rId2"/>
          <a:stretch>
            <a:fillRect/>
          </a:stretch>
        </p:blipFill>
        <p:spPr>
          <a:xfrm>
            <a:off x="0" y="0"/>
            <a:ext cx="12192000" cy="6872773"/>
          </a:xfrm>
          <a:prstGeom prst="rect">
            <a:avLst/>
          </a:prstGeom>
        </p:spPr>
      </p:pic>
      <p:sp>
        <p:nvSpPr>
          <p:cNvPr id="4" name="Title 1">
            <a:extLst>
              <a:ext uri="{FF2B5EF4-FFF2-40B4-BE49-F238E27FC236}">
                <a16:creationId xmlns:a16="http://schemas.microsoft.com/office/drawing/2014/main" id="{FC9AC4FC-070D-C709-8E6E-FD22266A66BE}"/>
              </a:ext>
            </a:extLst>
          </p:cNvPr>
          <p:cNvSpPr txBox="1">
            <a:spLocks/>
          </p:cNvSpPr>
          <p:nvPr/>
        </p:nvSpPr>
        <p:spPr>
          <a:xfrm>
            <a:off x="545607" y="766373"/>
            <a:ext cx="11632706"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a:latin typeface="Titillium Web"/>
                <a:ea typeface="+mj-lt"/>
                <a:cs typeface="+mj-lt"/>
              </a:rPr>
              <a:t>Enhan</a:t>
            </a:r>
            <a:r>
              <a:rPr lang="en-GB" sz="4800" b="1">
                <a:latin typeface="Titillium Web"/>
              </a:rPr>
              <a:t>cing</a:t>
            </a:r>
            <a:r>
              <a:rPr lang="en-GB" sz="4800" b="1">
                <a:latin typeface="Titillium Web"/>
                <a:ea typeface="+mj-lt"/>
                <a:cs typeface="+mj-lt"/>
              </a:rPr>
              <a:t> Circularity</a:t>
            </a:r>
            <a:r>
              <a:rPr lang="en-GB" sz="4800" b="1">
                <a:latin typeface="Titillium Web"/>
              </a:rPr>
              <a:t>, Sustainability and Innovation</a:t>
            </a:r>
            <a:endParaRPr lang="en-US"/>
          </a:p>
          <a:p>
            <a:pPr algn="l"/>
            <a:r>
              <a:rPr lang="en-GB" sz="3200" i="1">
                <a:latin typeface="Titillium Web"/>
              </a:rPr>
              <a:t>Examples - place-based and </a:t>
            </a:r>
            <a:r>
              <a:rPr lang="en-GB" sz="3200" i="1" err="1">
                <a:latin typeface="Titillium Web"/>
              </a:rPr>
              <a:t>beyon</a:t>
            </a:r>
            <a:r>
              <a:rPr lang="en-GB" sz="3200" i="1">
                <a:latin typeface="Titillium Web"/>
              </a:rPr>
              <a:t>d</a:t>
            </a:r>
          </a:p>
        </p:txBody>
      </p:sp>
      <p:sp>
        <p:nvSpPr>
          <p:cNvPr id="10" name="Text Placeholder 5">
            <a:extLst>
              <a:ext uri="{FF2B5EF4-FFF2-40B4-BE49-F238E27FC236}">
                <a16:creationId xmlns:a16="http://schemas.microsoft.com/office/drawing/2014/main" id="{455116FB-8512-14BE-3928-ECAAC756F04E}"/>
              </a:ext>
            </a:extLst>
          </p:cNvPr>
          <p:cNvSpPr txBox="1">
            <a:spLocks/>
          </p:cNvSpPr>
          <p:nvPr/>
        </p:nvSpPr>
        <p:spPr>
          <a:xfrm>
            <a:off x="6251107" y="5252685"/>
            <a:ext cx="4894346"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ctr">
              <a:buNone/>
              <a:defRPr/>
            </a:pPr>
            <a:r>
              <a:rPr lang="en-US" sz="1800">
                <a:ea typeface="+mn-lt"/>
                <a:cs typeface="+mn-lt"/>
                <a:hlinkClick r:id="rId3"/>
              </a:rPr>
              <a:t>Living Places, Copenhagen</a:t>
            </a:r>
            <a:endParaRPr lang="en-US"/>
          </a:p>
        </p:txBody>
      </p:sp>
      <p:pic>
        <p:nvPicPr>
          <p:cNvPr id="5" name="Picture 4" descr="A person and person walking in front of a house&#10;&#10;AI-generated content may be incorrect.">
            <a:extLst>
              <a:ext uri="{FF2B5EF4-FFF2-40B4-BE49-F238E27FC236}">
                <a16:creationId xmlns:a16="http://schemas.microsoft.com/office/drawing/2014/main" id="{EA85B434-FED4-69CA-155C-3AF26BC1F38E}"/>
              </a:ext>
            </a:extLst>
          </p:cNvPr>
          <p:cNvPicPr>
            <a:picLocks noChangeAspect="1"/>
          </p:cNvPicPr>
          <p:nvPr/>
        </p:nvPicPr>
        <p:blipFill>
          <a:blip r:embed="rId4"/>
          <a:stretch>
            <a:fillRect/>
          </a:stretch>
        </p:blipFill>
        <p:spPr>
          <a:xfrm>
            <a:off x="6113201" y="2464755"/>
            <a:ext cx="5173833" cy="2601713"/>
          </a:xfrm>
          <a:prstGeom prst="rect">
            <a:avLst/>
          </a:prstGeom>
        </p:spPr>
      </p:pic>
      <p:pic>
        <p:nvPicPr>
          <p:cNvPr id="6" name="Picture 5" descr="A group of people in a pool&#10;&#10;AI-generated content may be incorrect.">
            <a:extLst>
              <a:ext uri="{FF2B5EF4-FFF2-40B4-BE49-F238E27FC236}">
                <a16:creationId xmlns:a16="http://schemas.microsoft.com/office/drawing/2014/main" id="{1EB4C1B7-A4DE-E38F-460B-9F50E551951C}"/>
              </a:ext>
            </a:extLst>
          </p:cNvPr>
          <p:cNvPicPr>
            <a:picLocks noChangeAspect="1"/>
          </p:cNvPicPr>
          <p:nvPr/>
        </p:nvPicPr>
        <p:blipFill>
          <a:blip r:embed="rId5"/>
          <a:stretch>
            <a:fillRect/>
          </a:stretch>
        </p:blipFill>
        <p:spPr>
          <a:xfrm>
            <a:off x="550507" y="2462503"/>
            <a:ext cx="5282682" cy="2586135"/>
          </a:xfrm>
          <a:prstGeom prst="rect">
            <a:avLst/>
          </a:prstGeom>
        </p:spPr>
      </p:pic>
      <p:sp>
        <p:nvSpPr>
          <p:cNvPr id="7" name="Text Placeholder 5">
            <a:extLst>
              <a:ext uri="{FF2B5EF4-FFF2-40B4-BE49-F238E27FC236}">
                <a16:creationId xmlns:a16="http://schemas.microsoft.com/office/drawing/2014/main" id="{CF4330C2-5DE9-A1D4-1977-0C903C74F944}"/>
              </a:ext>
            </a:extLst>
          </p:cNvPr>
          <p:cNvSpPr txBox="1">
            <a:spLocks/>
          </p:cNvSpPr>
          <p:nvPr/>
        </p:nvSpPr>
        <p:spPr>
          <a:xfrm>
            <a:off x="746348" y="5252081"/>
            <a:ext cx="4894346" cy="558124"/>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0" indent="0" algn="ctr">
              <a:buNone/>
              <a:defRPr/>
            </a:pPr>
            <a:r>
              <a:rPr lang="en-US" sz="1800">
                <a:ea typeface="+mn-lt"/>
                <a:cs typeface="+mn-lt"/>
                <a:hlinkClick r:id="rId6"/>
              </a:rPr>
              <a:t>Republica, Amsterdam North</a:t>
            </a:r>
            <a:endParaRPr lang="en-US"/>
          </a:p>
        </p:txBody>
      </p:sp>
    </p:spTree>
    <p:extLst>
      <p:ext uri="{BB962C8B-B14F-4D97-AF65-F5344CB8AC3E}">
        <p14:creationId xmlns:p14="http://schemas.microsoft.com/office/powerpoint/2010/main" val="3663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8779-48A8-DCE4-FE69-DB3B9A15312A}"/>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DA5B94DF-972B-185B-A819-13DD15837C27}"/>
              </a:ext>
            </a:extLst>
          </p:cNvPr>
          <p:cNvPicPr>
            <a:picLocks noChangeAspect="1"/>
          </p:cNvPicPr>
          <p:nvPr/>
        </p:nvPicPr>
        <p:blipFill>
          <a:blip r:embed="rId2"/>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BE85E52B-DC56-72A6-ADBE-378F4E8A3B6C}"/>
              </a:ext>
            </a:extLst>
          </p:cNvPr>
          <p:cNvPicPr>
            <a:picLocks noChangeAspect="1"/>
          </p:cNvPicPr>
          <p:nvPr/>
        </p:nvPicPr>
        <p:blipFill>
          <a:blip r:embed="rId3"/>
          <a:stretch>
            <a:fillRect/>
          </a:stretch>
        </p:blipFill>
        <p:spPr>
          <a:xfrm rot="19301495">
            <a:off x="-2675495" y="-1679944"/>
            <a:ext cx="5350988" cy="6002999"/>
          </a:xfrm>
          <a:prstGeom prst="rect">
            <a:avLst/>
          </a:prstGeom>
        </p:spPr>
      </p:pic>
      <p:sp>
        <p:nvSpPr>
          <p:cNvPr id="6" name="ZoneTexte 5">
            <a:extLst>
              <a:ext uri="{FF2B5EF4-FFF2-40B4-BE49-F238E27FC236}">
                <a16:creationId xmlns:a16="http://schemas.microsoft.com/office/drawing/2014/main" id="{30558D5E-4804-2DD5-C208-760E1248F8CA}"/>
              </a:ext>
            </a:extLst>
          </p:cNvPr>
          <p:cNvSpPr txBox="1"/>
          <p:nvPr/>
        </p:nvSpPr>
        <p:spPr>
          <a:xfrm>
            <a:off x="786491" y="2471719"/>
            <a:ext cx="9528313" cy="2088520"/>
          </a:xfrm>
          <a:prstGeom prst="rect">
            <a:avLst/>
          </a:prstGeom>
          <a:noFill/>
        </p:spPr>
        <p:txBody>
          <a:bodyPr wrap="square" lIns="91440" tIns="45720" rIns="91440" bIns="45720" anchor="t">
            <a:spAutoFit/>
          </a:bodyPr>
          <a:lstStyle/>
          <a:p>
            <a:pPr>
              <a:lnSpc>
                <a:spcPct val="70000"/>
              </a:lnSpc>
              <a:defRPr/>
            </a:pPr>
            <a:r>
              <a:rPr lang="fr-BE" sz="8800" b="1">
                <a:solidFill>
                  <a:prstClr val="white"/>
                </a:solidFill>
                <a:latin typeface="Titillium Web"/>
              </a:rPr>
              <a:t>OK, </a:t>
            </a:r>
            <a:endParaRPr lang="en-US">
              <a:solidFill>
                <a:prstClr val="white"/>
              </a:solidFill>
              <a:latin typeface="Aptos" panose="02110004020202020204"/>
            </a:endParaRPr>
          </a:p>
          <a:p>
            <a:pPr>
              <a:lnSpc>
                <a:spcPct val="70000"/>
              </a:lnSpc>
              <a:defRPr/>
            </a:pPr>
            <a:r>
              <a:rPr lang="fr-BE" sz="8800" b="1">
                <a:solidFill>
                  <a:prstClr val="white"/>
                </a:solidFill>
                <a:latin typeface="Titillium Web"/>
              </a:rPr>
              <a:t>READY TO START!</a:t>
            </a:r>
            <a:endParaRPr lang="en-US">
              <a:solidFill>
                <a:prstClr val="white"/>
              </a:solidFill>
            </a:endParaRPr>
          </a:p>
        </p:txBody>
      </p:sp>
    </p:spTree>
    <p:extLst>
      <p:ext uri="{BB962C8B-B14F-4D97-AF65-F5344CB8AC3E}">
        <p14:creationId xmlns:p14="http://schemas.microsoft.com/office/powerpoint/2010/main" val="300775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160B-E053-4394-B89D-CB09C959B56B}"/>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E2AD2190-150C-E662-144E-0FFB785C9744}"/>
              </a:ext>
            </a:extLst>
          </p:cNvPr>
          <p:cNvPicPr>
            <a:picLocks noChangeAspect="1"/>
          </p:cNvPicPr>
          <p:nvPr/>
        </p:nvPicPr>
        <p:blipFill>
          <a:blip r:embed="rId2"/>
          <a:stretch>
            <a:fillRect/>
          </a:stretch>
        </p:blipFill>
        <p:spPr>
          <a:xfrm>
            <a:off x="-3228391" y="0"/>
            <a:ext cx="15420392" cy="6858000"/>
          </a:xfrm>
          <a:prstGeom prst="rect">
            <a:avLst/>
          </a:prstGeom>
        </p:spPr>
      </p:pic>
      <p:sp>
        <p:nvSpPr>
          <p:cNvPr id="5" name="Title 1">
            <a:extLst>
              <a:ext uri="{FF2B5EF4-FFF2-40B4-BE49-F238E27FC236}">
                <a16:creationId xmlns:a16="http://schemas.microsoft.com/office/drawing/2014/main" id="{09479C15-3751-42CC-7EE7-0298C6BA5B1A}"/>
              </a:ext>
            </a:extLst>
          </p:cNvPr>
          <p:cNvSpPr txBox="1">
            <a:spLocks/>
          </p:cNvSpPr>
          <p:nvPr/>
        </p:nvSpPr>
        <p:spPr>
          <a:xfrm>
            <a:off x="541361" y="386089"/>
            <a:ext cx="1113472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STRUCTURE OF THE APPLICATION FORM</a:t>
            </a:r>
          </a:p>
        </p:txBody>
      </p:sp>
      <p:graphicFrame>
        <p:nvGraphicFramePr>
          <p:cNvPr id="3" name="Table 2">
            <a:extLst>
              <a:ext uri="{FF2B5EF4-FFF2-40B4-BE49-F238E27FC236}">
                <a16:creationId xmlns:a16="http://schemas.microsoft.com/office/drawing/2014/main" id="{E4D9ACC4-0BC1-0EA1-886A-B954BA4762A7}"/>
              </a:ext>
            </a:extLst>
          </p:cNvPr>
          <p:cNvGraphicFramePr>
            <a:graphicFrameLocks noGrp="1"/>
          </p:cNvGraphicFramePr>
          <p:nvPr>
            <p:extLst>
              <p:ext uri="{D42A27DB-BD31-4B8C-83A1-F6EECF244321}">
                <p14:modId xmlns:p14="http://schemas.microsoft.com/office/powerpoint/2010/main" val="3322978530"/>
              </p:ext>
            </p:extLst>
          </p:nvPr>
        </p:nvGraphicFramePr>
        <p:xfrm>
          <a:off x="535781" y="1821656"/>
          <a:ext cx="11135339" cy="4550168"/>
        </p:xfrm>
        <a:graphic>
          <a:graphicData uri="http://schemas.openxmlformats.org/drawingml/2006/table">
            <a:tbl>
              <a:tblPr firstRow="1" bandRow="1">
                <a:tableStyleId>{5C22544A-7EE6-4342-B048-85BDC9FD1C3A}</a:tableStyleId>
              </a:tblPr>
              <a:tblGrid>
                <a:gridCol w="3809999">
                  <a:extLst>
                    <a:ext uri="{9D8B030D-6E8A-4147-A177-3AD203B41FA5}">
                      <a16:colId xmlns:a16="http://schemas.microsoft.com/office/drawing/2014/main" val="3813208518"/>
                    </a:ext>
                  </a:extLst>
                </a:gridCol>
                <a:gridCol w="7325340">
                  <a:extLst>
                    <a:ext uri="{9D8B030D-6E8A-4147-A177-3AD203B41FA5}">
                      <a16:colId xmlns:a16="http://schemas.microsoft.com/office/drawing/2014/main" val="2505015915"/>
                    </a:ext>
                  </a:extLst>
                </a:gridCol>
              </a:tblGrid>
              <a:tr h="793634">
                <a:tc>
                  <a:txBody>
                    <a:bodyPr/>
                    <a:lstStyle/>
                    <a:p>
                      <a:pPr marL="0" lvl="0" indent="0">
                        <a:buNone/>
                      </a:pPr>
                      <a:r>
                        <a:rPr lang="en-GB" sz="2000" b="1" i="0" u="none" strike="noStrike" noProof="0">
                          <a:solidFill>
                            <a:schemeClr val="tx1"/>
                          </a:solidFill>
                          <a:latin typeface="Aptos"/>
                        </a:rPr>
                        <a:t>I. PROJECT OVERVIEW</a:t>
                      </a:r>
                    </a:p>
                  </a:txBody>
                  <a:tcPr>
                    <a:noFill/>
                  </a:tcPr>
                </a:tc>
                <a:tc>
                  <a:txBody>
                    <a:bodyPr/>
                    <a:lstStyle/>
                    <a:p>
                      <a:pPr marL="342900" lvl="0" indent="-342900">
                        <a:buFont typeface="Calibri"/>
                        <a:buChar char="-"/>
                      </a:pPr>
                      <a:r>
                        <a:rPr lang="en-GB" sz="2000" b="0" i="0" u="none" strike="noStrike" noProof="0">
                          <a:solidFill>
                            <a:schemeClr val="tx1"/>
                          </a:solidFill>
                          <a:latin typeface="Aptos"/>
                        </a:rPr>
                        <a:t>PROJECT TITLE &amp; SHORT DESCRIPTION</a:t>
                      </a:r>
                    </a:p>
                    <a:p>
                      <a:pPr marL="342900" lvl="0" indent="-342900">
                        <a:buFont typeface="Calibri"/>
                        <a:buChar char="-"/>
                      </a:pPr>
                      <a:r>
                        <a:rPr lang="en-GB" sz="2000" b="0" i="0" u="none" strike="noStrike" noProof="0">
                          <a:solidFill>
                            <a:schemeClr val="tx1"/>
                          </a:solidFill>
                          <a:latin typeface="Aptos"/>
                        </a:rPr>
                        <a:t>INFO (GEOGRAPHY, PARTNERS, APPLICANTS ETC...)</a:t>
                      </a:r>
                    </a:p>
                  </a:txBody>
                  <a:tcPr>
                    <a:noFill/>
                  </a:tcPr>
                </a:tc>
                <a:extLst>
                  <a:ext uri="{0D108BD9-81ED-4DB2-BD59-A6C34878D82A}">
                    <a16:rowId xmlns:a16="http://schemas.microsoft.com/office/drawing/2014/main" val="3647880119"/>
                  </a:ext>
                </a:extLst>
              </a:tr>
              <a:tr h="793634">
                <a:tc>
                  <a:txBody>
                    <a:bodyPr/>
                    <a:lstStyle/>
                    <a:p>
                      <a:pPr marL="0" lvl="0" indent="0">
                        <a:buNone/>
                      </a:pPr>
                      <a:r>
                        <a:rPr lang="en-GB" sz="2000" b="1" i="0" u="none" strike="noStrike" noProof="0">
                          <a:solidFill>
                            <a:schemeClr val="tx1"/>
                          </a:solidFill>
                          <a:latin typeface="Aptos"/>
                        </a:rPr>
                        <a:t>II. DETAILED DESCRIPTION</a:t>
                      </a:r>
                    </a:p>
                  </a:txBody>
                  <a:tcPr>
                    <a:noFill/>
                  </a:tcPr>
                </a:tc>
                <a:tc>
                  <a:txBody>
                    <a:bodyPr/>
                    <a:lstStyle/>
                    <a:p>
                      <a:pPr marL="285750" lvl="0" indent="-285750">
                        <a:buFont typeface="Calibri"/>
                        <a:buChar char="-"/>
                      </a:pPr>
                      <a:r>
                        <a:rPr lang="en-GB" sz="2000" b="0" i="0" u="none" strike="noStrike" noProof="0">
                          <a:solidFill>
                            <a:schemeClr val="tx1"/>
                          </a:solidFill>
                          <a:latin typeface="Aptos"/>
                        </a:rPr>
                        <a:t>TELL US ABOUT YOUR CONCEPT</a:t>
                      </a:r>
                      <a:endParaRPr lang="en-US" sz="2000">
                        <a:solidFill>
                          <a:schemeClr val="tx1"/>
                        </a:solidFill>
                      </a:endParaRPr>
                    </a:p>
                    <a:p>
                      <a:pPr marL="285750" lvl="0" indent="-285750">
                        <a:buFont typeface="Calibri"/>
                        <a:buChar char="-"/>
                      </a:pPr>
                      <a:r>
                        <a:rPr lang="en-GB" sz="2000" b="0" i="0" u="none" strike="noStrike" noProof="0">
                          <a:solidFill>
                            <a:schemeClr val="tx1"/>
                          </a:solidFill>
                          <a:latin typeface="Aptos"/>
                        </a:rPr>
                        <a:t>TELL US A STORY ABOUT YOUR CONCEPT</a:t>
                      </a:r>
                    </a:p>
                  </a:txBody>
                  <a:tcPr>
                    <a:noFill/>
                  </a:tcPr>
                </a:tc>
                <a:extLst>
                  <a:ext uri="{0D108BD9-81ED-4DB2-BD59-A6C34878D82A}">
                    <a16:rowId xmlns:a16="http://schemas.microsoft.com/office/drawing/2014/main" val="4150174145"/>
                  </a:ext>
                </a:extLst>
              </a:tr>
              <a:tr h="2169266">
                <a:tc>
                  <a:txBody>
                    <a:bodyPr/>
                    <a:lstStyle/>
                    <a:p>
                      <a:pPr lvl="0">
                        <a:buNone/>
                      </a:pPr>
                      <a:r>
                        <a:rPr lang="en-GB" sz="2000" b="1" i="0" u="none" strike="noStrike" noProof="0">
                          <a:latin typeface="Aptos"/>
                        </a:rPr>
                        <a:t>III. ADHERENCE TO THE NEW EUROPEAN BAUHAUS</a:t>
                      </a:r>
                    </a:p>
                  </a:txBody>
                  <a:tcPr>
                    <a:noFill/>
                  </a:tcPr>
                </a:tc>
                <a:tc>
                  <a:txBody>
                    <a:bodyPr/>
                    <a:lstStyle/>
                    <a:p>
                      <a:pPr marL="285750" indent="-285750">
                        <a:buFont typeface="Calibri"/>
                        <a:buChar char="-"/>
                      </a:pPr>
                      <a:r>
                        <a:rPr lang="en-GB" sz="2000"/>
                        <a:t>NEB VALUE: SISTAINABILITY</a:t>
                      </a:r>
                    </a:p>
                    <a:p>
                      <a:pPr marL="285750" lvl="0" indent="-285750">
                        <a:buFont typeface="Calibri"/>
                        <a:buChar char="-"/>
                      </a:pPr>
                      <a:r>
                        <a:rPr lang="en-GB" sz="2000"/>
                        <a:t>NEB VALUE: AESTHETICS</a:t>
                      </a:r>
                    </a:p>
                    <a:p>
                      <a:pPr marL="285750" lvl="0" indent="-285750">
                        <a:buFont typeface="Calibri"/>
                        <a:buChar char="-"/>
                      </a:pPr>
                      <a:r>
                        <a:rPr lang="en-GB" sz="2000"/>
                        <a:t>NEB VALUE: INCLUSION</a:t>
                      </a:r>
                    </a:p>
                    <a:p>
                      <a:pPr marL="285750" lvl="0" indent="-285750">
                        <a:buFont typeface="Calibri"/>
                        <a:buChar char="-"/>
                      </a:pPr>
                      <a:r>
                        <a:rPr lang="en-GB" sz="2000"/>
                        <a:t>NEB WORKING PRINCIPLE: PARTICIPATORY</a:t>
                      </a:r>
                    </a:p>
                    <a:p>
                      <a:pPr marL="285750" lvl="0" indent="-285750">
                        <a:buFont typeface="Calibri"/>
                        <a:buChar char="-"/>
                      </a:pPr>
                      <a:r>
                        <a:rPr lang="en-GB" sz="2000"/>
                        <a:t>NEB WORKING PRINCIPLE: MULTILEVEL GOVERNANCE</a:t>
                      </a:r>
                    </a:p>
                    <a:p>
                      <a:pPr marL="285750" lvl="0" indent="-285750">
                        <a:buFont typeface="Calibri"/>
                        <a:buChar char="-"/>
                      </a:pPr>
                      <a:r>
                        <a:rPr lang="en-GB" sz="2000"/>
                        <a:t>NEB WORKING PRINCIPLE: TRANSDISCIPLINARY</a:t>
                      </a:r>
                    </a:p>
                  </a:txBody>
                  <a:tcPr>
                    <a:noFill/>
                  </a:tcPr>
                </a:tc>
                <a:extLst>
                  <a:ext uri="{0D108BD9-81ED-4DB2-BD59-A6C34878D82A}">
                    <a16:rowId xmlns:a16="http://schemas.microsoft.com/office/drawing/2014/main" val="2934914550"/>
                  </a:ext>
                </a:extLst>
              </a:tr>
              <a:tr h="793634">
                <a:tc>
                  <a:txBody>
                    <a:bodyPr/>
                    <a:lstStyle/>
                    <a:p>
                      <a:pPr lvl="0">
                        <a:buNone/>
                      </a:pPr>
                      <a:r>
                        <a:rPr lang="en-GB" sz="2000" b="1" i="0" u="none" strike="noStrike" noProof="0">
                          <a:latin typeface="Aptos"/>
                        </a:rPr>
                        <a:t>IV. EU COMPETITIVENESS</a:t>
                      </a:r>
                      <a:endParaRPr lang="en-US" sz="2000" b="1"/>
                    </a:p>
                  </a:txBody>
                  <a:tcPr>
                    <a:noFill/>
                  </a:tcPr>
                </a:tc>
                <a:tc>
                  <a:txBody>
                    <a:bodyPr/>
                    <a:lstStyle/>
                    <a:p>
                      <a:pPr marL="285750" indent="-285750">
                        <a:buFont typeface="Calibri"/>
                        <a:buChar char="-"/>
                      </a:pPr>
                      <a:r>
                        <a:rPr lang="en-GB" sz="2000"/>
                        <a:t>BUSINESS MODEL</a:t>
                      </a:r>
                    </a:p>
                    <a:p>
                      <a:pPr marL="285750" lvl="0" indent="-285750">
                        <a:buFont typeface="Calibri"/>
                        <a:buChar char="-"/>
                      </a:pPr>
                      <a:r>
                        <a:rPr lang="en-GB" sz="2000"/>
                        <a:t>SCALABILITY AND TRANSFERABILITY</a:t>
                      </a:r>
                    </a:p>
                  </a:txBody>
                  <a:tcPr>
                    <a:noFill/>
                  </a:tcPr>
                </a:tc>
                <a:extLst>
                  <a:ext uri="{0D108BD9-81ED-4DB2-BD59-A6C34878D82A}">
                    <a16:rowId xmlns:a16="http://schemas.microsoft.com/office/drawing/2014/main" val="2024418570"/>
                  </a:ext>
                </a:extLst>
              </a:tr>
            </a:tbl>
          </a:graphicData>
        </a:graphic>
      </p:graphicFrame>
    </p:spTree>
    <p:extLst>
      <p:ext uri="{BB962C8B-B14F-4D97-AF65-F5344CB8AC3E}">
        <p14:creationId xmlns:p14="http://schemas.microsoft.com/office/powerpoint/2010/main" val="129297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432D-029D-0716-258C-D996EBD40A77}"/>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2A43EECD-B253-BE45-465B-12BD5551535A}"/>
              </a:ext>
            </a:extLst>
          </p:cNvPr>
          <p:cNvPicPr>
            <a:picLocks noChangeAspect="1"/>
          </p:cNvPicPr>
          <p:nvPr/>
        </p:nvPicPr>
        <p:blipFill>
          <a:blip r:embed="rId3"/>
          <a:stretch>
            <a:fillRect/>
          </a:stretch>
        </p:blipFill>
        <p:spPr>
          <a:xfrm>
            <a:off x="-3228391" y="0"/>
            <a:ext cx="15420392" cy="6858000"/>
          </a:xfrm>
          <a:prstGeom prst="rect">
            <a:avLst/>
          </a:prstGeom>
        </p:spPr>
      </p:pic>
      <p:sp>
        <p:nvSpPr>
          <p:cNvPr id="5" name="Title 1">
            <a:extLst>
              <a:ext uri="{FF2B5EF4-FFF2-40B4-BE49-F238E27FC236}">
                <a16:creationId xmlns:a16="http://schemas.microsoft.com/office/drawing/2014/main" id="{A451FDB0-35DB-EB21-60C6-5594213315ED}"/>
              </a:ext>
            </a:extLst>
          </p:cNvPr>
          <p:cNvSpPr txBox="1">
            <a:spLocks/>
          </p:cNvSpPr>
          <p:nvPr/>
        </p:nvSpPr>
        <p:spPr>
          <a:xfrm>
            <a:off x="1374797" y="3860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TIPS TO ALWAYS KEEP IN MIND </a:t>
            </a:r>
          </a:p>
        </p:txBody>
      </p:sp>
      <p:sp>
        <p:nvSpPr>
          <p:cNvPr id="4" name="Text Placeholder 5">
            <a:extLst>
              <a:ext uri="{FF2B5EF4-FFF2-40B4-BE49-F238E27FC236}">
                <a16:creationId xmlns:a16="http://schemas.microsoft.com/office/drawing/2014/main" id="{F6E3ABCC-2439-81C9-7707-C2498A953467}"/>
              </a:ext>
            </a:extLst>
          </p:cNvPr>
          <p:cNvSpPr txBox="1">
            <a:spLocks/>
          </p:cNvSpPr>
          <p:nvPr/>
        </p:nvSpPr>
        <p:spPr>
          <a:xfrm>
            <a:off x="3557398" y="2002835"/>
            <a:ext cx="8159568" cy="4137751"/>
          </a:xfrm>
          <a:prstGeom prst="rect">
            <a:avLst/>
          </a:prstGeom>
        </p:spPr>
        <p:txBody>
          <a:bodyPr vert="horz" lIns="0" tIns="54000" rIns="0" bIns="0" rtlCol="0" anchor="t">
            <a:noAutofit/>
          </a:bodyPr>
          <a:lstStyle>
            <a:lvl1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1pPr>
            <a:lvl2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2pPr>
            <a:lvl3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3pPr>
            <a:lvl4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4pPr>
            <a:lvl5pPr marL="342900" indent="-342900" algn="l" defTabSz="914400" rtl="0" eaLnBrk="1" latinLnBrk="0" hangingPunct="1">
              <a:lnSpc>
                <a:spcPct val="100000"/>
              </a:lnSpc>
              <a:spcBef>
                <a:spcPts val="0"/>
              </a:spcBef>
              <a:spcAft>
                <a:spcPts val="3000"/>
              </a:spcAft>
              <a:buClrTx/>
              <a:buFont typeface="+mj-lt"/>
              <a:buAutoNum type="arabicPeriod"/>
              <a:tabLst/>
              <a:defRPr sz="1600" b="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3000"/>
              </a:spcAft>
              <a:buClrTx/>
              <a:buFont typeface="+mj-lt"/>
              <a:buAutoNum type="arabicPeriod"/>
              <a:defRPr sz="1600" b="0" kern="1200">
                <a:solidFill>
                  <a:schemeClr val="tx1"/>
                </a:solidFill>
                <a:latin typeface="+mn-lt"/>
                <a:ea typeface="+mn-ea"/>
                <a:cs typeface="+mn-cs"/>
              </a:defRPr>
            </a:lvl6pPr>
            <a:lvl7pPr marL="342900" indent="-342900" algn="l" defTabSz="914400" rtl="0" eaLnBrk="1" latinLnBrk="0" hangingPunct="1">
              <a:lnSpc>
                <a:spcPct val="100000"/>
              </a:lnSpc>
              <a:spcBef>
                <a:spcPts val="0"/>
              </a:spcBef>
              <a:spcAft>
                <a:spcPts val="3000"/>
              </a:spcAft>
              <a:buClrTx/>
              <a:buFont typeface="+mj-lt"/>
              <a:buAutoNum type="arabicPeriod"/>
              <a:defRPr sz="1600" b="0" kern="1200" baseline="0">
                <a:solidFill>
                  <a:schemeClr val="tx1"/>
                </a:solidFill>
                <a:latin typeface="+mn-lt"/>
                <a:ea typeface="+mn-ea"/>
                <a:cs typeface="+mn-cs"/>
              </a:defRPr>
            </a:lvl7pPr>
            <a:lvl8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a:solidFill>
                  <a:schemeClr val="tx1"/>
                </a:solidFill>
                <a:latin typeface="+mn-lt"/>
                <a:ea typeface="+mn-ea"/>
                <a:cs typeface="+mn-cs"/>
              </a:defRPr>
            </a:lvl8pPr>
            <a:lvl9pPr marL="342900" indent="-342900" algn="l" defTabSz="914400" rtl="0" eaLnBrk="1" latinLnBrk="0" hangingPunct="1">
              <a:lnSpc>
                <a:spcPct val="100000"/>
              </a:lnSpc>
              <a:spcBef>
                <a:spcPts val="0"/>
              </a:spcBef>
              <a:spcAft>
                <a:spcPts val="3000"/>
              </a:spcAft>
              <a:buClrTx/>
              <a:buSzPct val="100000"/>
              <a:buFont typeface="+mj-lt"/>
              <a:buAutoNum type="arabicPeriod"/>
              <a:defRPr sz="1600" b="0" kern="1200" baseline="0">
                <a:solidFill>
                  <a:schemeClr val="tx1"/>
                </a:solidFill>
                <a:latin typeface="+mn-lt"/>
                <a:ea typeface="+mn-ea"/>
                <a:cs typeface="+mn-cs"/>
              </a:defRPr>
            </a:lvl9pPr>
          </a:lstStyle>
          <a:p>
            <a:pPr marL="457200" indent="-457200">
              <a:defRPr/>
            </a:pPr>
            <a:r>
              <a:rPr lang="en-US" b="1">
                <a:latin typeface="Titillium Web"/>
              </a:rPr>
              <a:t>BEFORE YOU START WRITING, FAMILIARISE WITH THE STRUCTURE AND THINK ABOUT WHAT YOU WANT TO COMMUNICATE – AND IN WHAT SECTION - TO AVOID REPETITION</a:t>
            </a:r>
            <a:endParaRPr lang="en-US" b="1">
              <a:latin typeface="Titillium Web" panose="00000500000000000000" pitchFamily="2" charset="0"/>
            </a:endParaRPr>
          </a:p>
          <a:p>
            <a:pPr marL="457200" indent="-457200">
              <a:defRPr/>
            </a:pPr>
            <a:r>
              <a:rPr lang="en-US" b="1">
                <a:latin typeface="Titillium Web"/>
              </a:rPr>
              <a:t>WRITE A STORY HAVING THE RECEIVER IN MIND </a:t>
            </a:r>
            <a:endParaRPr lang="en-US" b="1">
              <a:latin typeface="Titillium Web" panose="00000500000000000000" pitchFamily="2" charset="0"/>
            </a:endParaRPr>
          </a:p>
          <a:p>
            <a:pPr marL="457200" indent="-457200">
              <a:defRPr/>
            </a:pPr>
            <a:r>
              <a:rPr lang="en-US" b="1">
                <a:latin typeface="Titillium Web"/>
              </a:rPr>
              <a:t>PROVIDING CONCRETE EXAMPLES STRENGTHENS YOUR STORY TELLING</a:t>
            </a:r>
          </a:p>
          <a:p>
            <a:pPr>
              <a:defRPr/>
            </a:pPr>
            <a:r>
              <a:rPr lang="en-US" b="1">
                <a:latin typeface="Titillium Web"/>
              </a:rPr>
              <a:t>FOCUS ON RESULTS AND IMPACT MAKES YOUR CONCEPT CONVINCING</a:t>
            </a:r>
            <a:endParaRPr lang="en-US">
              <a:latin typeface="Titillium Web"/>
            </a:endParaRPr>
          </a:p>
          <a:p>
            <a:pPr>
              <a:defRPr/>
            </a:pPr>
            <a:r>
              <a:rPr lang="en-US" b="1">
                <a:latin typeface="Titillium Web"/>
              </a:rPr>
              <a:t>USE DATA AND QUOTES FROM USERS TO BACK UP YOUR CLAIMS</a:t>
            </a:r>
          </a:p>
          <a:p>
            <a:pPr>
              <a:defRPr/>
            </a:pPr>
            <a:r>
              <a:rPr lang="en-US" b="1" i="1">
                <a:latin typeface="Aptos"/>
              </a:rPr>
              <a:t>YOUR CONCEPT IS NOT JUST A CONCEPT – BUT AN EXAMPLE OF HOW TO REALISE THE CLEAN TRANSITION</a:t>
            </a:r>
          </a:p>
        </p:txBody>
      </p:sp>
    </p:spTree>
    <p:extLst>
      <p:ext uri="{BB962C8B-B14F-4D97-AF65-F5344CB8AC3E}">
        <p14:creationId xmlns:p14="http://schemas.microsoft.com/office/powerpoint/2010/main" val="420148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F3C1-CFF8-F83F-85E3-107E98181411}"/>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492942E2-DCD0-A8A7-F4CD-D199E9DA745E}"/>
              </a:ext>
            </a:extLst>
          </p:cNvPr>
          <p:cNvPicPr>
            <a:picLocks noChangeAspect="1"/>
          </p:cNvPicPr>
          <p:nvPr/>
        </p:nvPicPr>
        <p:blipFill>
          <a:blip r:embed="rId2"/>
          <a:stretch>
            <a:fillRect/>
          </a:stretch>
        </p:blipFill>
        <p:spPr>
          <a:xfrm>
            <a:off x="-3228391" y="0"/>
            <a:ext cx="15420392" cy="6858000"/>
          </a:xfrm>
          <a:prstGeom prst="rect">
            <a:avLst/>
          </a:prstGeom>
        </p:spPr>
      </p:pic>
      <p:pic>
        <p:nvPicPr>
          <p:cNvPr id="8" name="Image 7">
            <a:extLst>
              <a:ext uri="{FF2B5EF4-FFF2-40B4-BE49-F238E27FC236}">
                <a16:creationId xmlns:a16="http://schemas.microsoft.com/office/drawing/2014/main" id="{743E5219-B522-8F8A-0CA0-841F51D8E767}"/>
              </a:ext>
            </a:extLst>
          </p:cNvPr>
          <p:cNvPicPr>
            <a:picLocks noChangeAspect="1"/>
          </p:cNvPicPr>
          <p:nvPr/>
        </p:nvPicPr>
        <p:blipFill>
          <a:blip r:embed="rId3"/>
          <a:stretch>
            <a:fillRect/>
          </a:stretch>
        </p:blipFill>
        <p:spPr>
          <a:xfrm rot="19301495">
            <a:off x="-2675495" y="-1679944"/>
            <a:ext cx="5350988" cy="6002999"/>
          </a:xfrm>
          <a:prstGeom prst="rect">
            <a:avLst/>
          </a:prstGeom>
        </p:spPr>
      </p:pic>
      <p:sp>
        <p:nvSpPr>
          <p:cNvPr id="5" name="Title 1">
            <a:extLst>
              <a:ext uri="{FF2B5EF4-FFF2-40B4-BE49-F238E27FC236}">
                <a16:creationId xmlns:a16="http://schemas.microsoft.com/office/drawing/2014/main" id="{E3A613BD-3E87-D3D8-2188-2D5D9D452CEA}"/>
              </a:ext>
            </a:extLst>
          </p:cNvPr>
          <p:cNvSpPr txBox="1">
            <a:spLocks/>
          </p:cNvSpPr>
          <p:nvPr/>
        </p:nvSpPr>
        <p:spPr>
          <a:xfrm>
            <a:off x="1374797" y="3860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a:latin typeface="Titillium Web"/>
              </a:rPr>
              <a:t>GUIDES TO APPLICANTS - ANNEX 1 </a:t>
            </a:r>
          </a:p>
        </p:txBody>
      </p:sp>
      <p:pic>
        <p:nvPicPr>
          <p:cNvPr id="3" name="Picture 2" descr="A white and black text on a white background&#10;&#10;AI-generated content may be incorrect.">
            <a:extLst>
              <a:ext uri="{FF2B5EF4-FFF2-40B4-BE49-F238E27FC236}">
                <a16:creationId xmlns:a16="http://schemas.microsoft.com/office/drawing/2014/main" id="{B2B7B452-3EC2-488A-DE33-6887E4E8A657}"/>
              </a:ext>
            </a:extLst>
          </p:cNvPr>
          <p:cNvPicPr>
            <a:picLocks noChangeAspect="1"/>
          </p:cNvPicPr>
          <p:nvPr/>
        </p:nvPicPr>
        <p:blipFill>
          <a:blip r:embed="rId4"/>
          <a:stretch>
            <a:fillRect/>
          </a:stretch>
        </p:blipFill>
        <p:spPr>
          <a:xfrm>
            <a:off x="1306956" y="2072201"/>
            <a:ext cx="10575813" cy="6858000"/>
          </a:xfrm>
          <a:prstGeom prst="rect">
            <a:avLst/>
          </a:prstGeom>
        </p:spPr>
      </p:pic>
    </p:spTree>
    <p:extLst>
      <p:ext uri="{BB962C8B-B14F-4D97-AF65-F5344CB8AC3E}">
        <p14:creationId xmlns:p14="http://schemas.microsoft.com/office/powerpoint/2010/main" val="38134473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CB3A071FDF7742BDA0B9B6BF5CAEFC" ma:contentTypeVersion="7" ma:contentTypeDescription="Create a new document." ma:contentTypeScope="" ma:versionID="a580b4c578c3bf8dd124d0553225885d">
  <xsd:schema xmlns:xsd="http://www.w3.org/2001/XMLSchema" xmlns:xs="http://www.w3.org/2001/XMLSchema" xmlns:p="http://schemas.microsoft.com/office/2006/metadata/properties" xmlns:ns2="d11a6bd6-33a4-41c9-9395-785331ec4f6a" targetNamespace="http://schemas.microsoft.com/office/2006/metadata/properties" ma:root="true" ma:fieldsID="e1ba3e37a78b5f492a314ab04a4c80cb" ns2:_="">
    <xsd:import namespace="d11a6bd6-33a4-41c9-9395-785331ec4f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a6bd6-33a4-41c9-9395-785331ec4f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64C87C-995D-42AC-9ED3-C858AADD3E01}">
  <ds:schemaRefs>
    <ds:schemaRef ds:uri="http://schemas.microsoft.com/office/2006/documentManagement/types"/>
    <ds:schemaRef ds:uri="d11a6bd6-33a4-41c9-9395-785331ec4f6a"/>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3ADBBDB-857A-4D62-A6BF-588AB681F790}">
  <ds:schemaRefs>
    <ds:schemaRef ds:uri="http://schemas.microsoft.com/sharepoint/v3/contenttype/forms"/>
  </ds:schemaRefs>
</ds:datastoreItem>
</file>

<file path=customXml/itemProps3.xml><?xml version="1.0" encoding="utf-8"?>
<ds:datastoreItem xmlns:ds="http://schemas.openxmlformats.org/officeDocument/2006/customXml" ds:itemID="{3D392400-209B-413A-9059-DCA6053ACE3B}">
  <ds:schemaRefs>
    <ds:schemaRef ds:uri="d11a6bd6-33a4-41c9-9395-785331ec4f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1532</Words>
  <Application>Microsoft Office PowerPoint</Application>
  <PresentationFormat>Widescreen</PresentationFormat>
  <Paragraphs>122</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Arial,Sans-Serif</vt:lpstr>
      <vt:lpstr>Calibri</vt:lpstr>
      <vt:lpstr>Titillium Web</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Parsa, Spenta</dc:creator>
  <cp:lastModifiedBy>Samuel Elrington</cp:lastModifiedBy>
  <cp:revision>1</cp:revision>
  <dcterms:created xsi:type="dcterms:W3CDTF">2026-02-22T23:04:56Z</dcterms:created>
  <dcterms:modified xsi:type="dcterms:W3CDTF">2026-03-13T09:57:21Z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CG_PML_LeadUnit">
    <vt:lpwstr>1;#Com|91be7a05-0945-a784-da6c-191e4d516dea</vt:lpwstr>
  </property>
  <property fmtid="{D5CDD505-2E9C-101B-9397-08002B2CF9AE}" pid="3" name="GCG_PML_Sector">
    <vt:lpwstr>9;#COMMUNICATION|ebc27f1f-b863-4d4d-abe6-ca23350f1598</vt:lpwstr>
  </property>
  <property fmtid="{D5CDD505-2E9C-101B-9397-08002B2CF9AE}" pid="4" name="GCG_PDoc_Hierarchy">
    <vt:lpwstr>12;#02-Implementation|8c557e85-3b5a-4fad-9e4e-5dbb79834368</vt:lpwstr>
  </property>
  <property fmtid="{D5CDD505-2E9C-101B-9397-08002B2CF9AE}" pid="5" name="GCG_PML_NatureOfContract">
    <vt:lpwstr>2;#Time ＆ Material|c684b1da-f893-427f-aa54-5af376496c76</vt:lpwstr>
  </property>
  <property fmtid="{D5CDD505-2E9C-101B-9397-08002B2CF9AE}" pid="6" name="GCG_PML_Country">
    <vt:lpwstr>7;#Belgium|215c9f7d-a693-454f-9b23-42466d4f9576</vt:lpwstr>
  </property>
  <property fmtid="{D5CDD505-2E9C-101B-9397-08002B2CF9AE}" pid="7" name="GCG_PML_Unit">
    <vt:lpwstr>1;#Com|91be7a05-0945-a784-da6c-191e4d516dea</vt:lpwstr>
  </property>
  <property fmtid="{D5CDD505-2E9C-101B-9397-08002B2CF9AE}" pid="8" name="GCG_PML_SDG">
    <vt:lpwstr/>
  </property>
  <property fmtid="{D5CDD505-2E9C-101B-9397-08002B2CF9AE}" pid="9" name="GCG_PML_Beneficiary">
    <vt:lpwstr>11;#Ramboll A/S|2bd52706-0c51-447d-85b1-1e67c5338abe</vt:lpwstr>
  </property>
  <property fmtid="{D5CDD505-2E9C-101B-9397-08002B2CF9AE}" pid="10" name="GCG_PML_TechnicalFields">
    <vt:lpwstr>10;#Communication|e78e3ec7-70bd-4cc0-abad-24308b3e17a7</vt:lpwstr>
  </property>
  <property fmtid="{D5CDD505-2E9C-101B-9397-08002B2CF9AE}" pid="11" name="GCG_PML_ServiceLine">
    <vt:lpwstr/>
  </property>
  <property fmtid="{D5CDD505-2E9C-101B-9397-08002B2CF9AE}" pid="12" name="GCG_PML_Region">
    <vt:lpwstr>3;#Western Europe|8871c1ee-64d1-46cb-811b-140ad92c009f;#4;#Europe ＆ Central Asia|fb72a473-b246-49e0-bcf4-5be0d2c6efcc;#5;#EU Member States|38612e80-6003-4ce7-af68-85c04bce5180;#6;#European Economic Area|943a8c03-5a98-407c-b0cf-a70481c69969</vt:lpwstr>
  </property>
  <property fmtid="{D5CDD505-2E9C-101B-9397-08002B2CF9AE}" pid="13" name="GCG_PML_Financier">
    <vt:lpwstr>8;#EU - European Union|b05e4926-cd10-4aa1-a755-88a1fa9d24c8</vt:lpwstr>
  </property>
  <property fmtid="{D5CDD505-2E9C-101B-9397-08002B2CF9AE}" pid="14" name="MSIP_Label_20ea7001-5c24-4702-a3ac-e436ccb02747_Enabled">
    <vt:lpwstr>true</vt:lpwstr>
  </property>
  <property fmtid="{D5CDD505-2E9C-101B-9397-08002B2CF9AE}" pid="15" name="MSIP_Label_20ea7001-5c24-4702-a3ac-e436ccb02747_SetDate">
    <vt:lpwstr>2026-02-25T13:10:15Z</vt:lpwstr>
  </property>
  <property fmtid="{D5CDD505-2E9C-101B-9397-08002B2CF9AE}" pid="16" name="MSIP_Label_20ea7001-5c24-4702-a3ac-e436ccb02747_Method">
    <vt:lpwstr>Standard</vt:lpwstr>
  </property>
  <property fmtid="{D5CDD505-2E9C-101B-9397-08002B2CF9AE}" pid="17" name="MSIP_Label_20ea7001-5c24-4702-a3ac-e436ccb02747_Name">
    <vt:lpwstr>Confidential</vt:lpwstr>
  </property>
  <property fmtid="{D5CDD505-2E9C-101B-9397-08002B2CF9AE}" pid="18" name="MSIP_Label_20ea7001-5c24-4702-a3ac-e436ccb02747_SiteId">
    <vt:lpwstr>c8823c91-be81-4f89-b024-6c3dd789c106</vt:lpwstr>
  </property>
  <property fmtid="{D5CDD505-2E9C-101B-9397-08002B2CF9AE}" pid="19" name="MSIP_Label_20ea7001-5c24-4702-a3ac-e436ccb02747_ActionId">
    <vt:lpwstr>ccd7e2f4-612b-4564-a0d5-4a6de1b3924e</vt:lpwstr>
  </property>
  <property fmtid="{D5CDD505-2E9C-101B-9397-08002B2CF9AE}" pid="20" name="MSIP_Label_20ea7001-5c24-4702-a3ac-e436ccb02747_ContentBits">
    <vt:lpwstr>2</vt:lpwstr>
  </property>
  <property fmtid="{D5CDD505-2E9C-101B-9397-08002B2CF9AE}" pid="21" name="MSIP_Label_20ea7001-5c24-4702-a3ac-e436ccb02747_Tag">
    <vt:lpwstr>10, 3, 0, 1</vt:lpwstr>
  </property>
  <property fmtid="{D5CDD505-2E9C-101B-9397-08002B2CF9AE}" pid="22" name="MediaServiceImageTags">
    <vt:lpwstr/>
  </property>
  <property fmtid="{D5CDD505-2E9C-101B-9397-08002B2CF9AE}" pid="23" name="MSIP_Label_6bd9ddd1-4d20-43f6-abfa-fc3c07406f94_Enabled">
    <vt:lpwstr>true</vt:lpwstr>
  </property>
  <property fmtid="{D5CDD505-2E9C-101B-9397-08002B2CF9AE}" pid="24" name="MSIP_Label_6bd9ddd1-4d20-43f6-abfa-fc3c07406f94_SetDate">
    <vt:lpwstr>2026-02-25T17:38:52Z</vt:lpwstr>
  </property>
  <property fmtid="{D5CDD505-2E9C-101B-9397-08002B2CF9AE}" pid="25" name="MSIP_Label_6bd9ddd1-4d20-43f6-abfa-fc3c07406f94_Method">
    <vt:lpwstr>Standard</vt:lpwstr>
  </property>
  <property fmtid="{D5CDD505-2E9C-101B-9397-08002B2CF9AE}" pid="26" name="MSIP_Label_6bd9ddd1-4d20-43f6-abfa-fc3c07406f94_Name">
    <vt:lpwstr>Commission Use</vt:lpwstr>
  </property>
  <property fmtid="{D5CDD505-2E9C-101B-9397-08002B2CF9AE}" pid="27" name="MSIP_Label_6bd9ddd1-4d20-43f6-abfa-fc3c07406f94_SiteId">
    <vt:lpwstr>b24c8b06-522c-46fe-9080-70926f8dddb1</vt:lpwstr>
  </property>
  <property fmtid="{D5CDD505-2E9C-101B-9397-08002B2CF9AE}" pid="28" name="MSIP_Label_6bd9ddd1-4d20-43f6-abfa-fc3c07406f94_ActionId">
    <vt:lpwstr>51b56011-d2eb-4410-a800-d57a5b85f882</vt:lpwstr>
  </property>
  <property fmtid="{D5CDD505-2E9C-101B-9397-08002B2CF9AE}" pid="29" name="MSIP_Label_6bd9ddd1-4d20-43f6-abfa-fc3c07406f94_ContentBits">
    <vt:lpwstr>0</vt:lpwstr>
  </property>
  <property fmtid="{D5CDD505-2E9C-101B-9397-08002B2CF9AE}" pid="30" name="MSIP_Label_6bd9ddd1-4d20-43f6-abfa-fc3c07406f94_Tag">
    <vt:lpwstr>10, 3, 0, 2</vt:lpwstr>
  </property>
  <property fmtid="{D5CDD505-2E9C-101B-9397-08002B2CF9AE}" pid="31" name="ContentTypeId">
    <vt:lpwstr>0x01010053CB3A071FDF7742BDA0B9B6BF5CAEFC</vt:lpwstr>
  </property>
  <property fmtid="{D5CDD505-2E9C-101B-9397-08002B2CF9AE}" pid="32" name="xd_ProgID">
    <vt:lpwstr/>
  </property>
  <property fmtid="{D5CDD505-2E9C-101B-9397-08002B2CF9AE}" pid="33" name="ComplianceAssetId">
    <vt:lpwstr/>
  </property>
  <property fmtid="{D5CDD505-2E9C-101B-9397-08002B2CF9AE}" pid="34" name="TemplateUrl">
    <vt:lpwstr/>
  </property>
  <property fmtid="{D5CDD505-2E9C-101B-9397-08002B2CF9AE}" pid="35" name="_ExtendedDescription">
    <vt:lpwstr/>
  </property>
  <property fmtid="{D5CDD505-2E9C-101B-9397-08002B2CF9AE}" pid="36" name="xd_Signature">
    <vt:bool>false</vt:bool>
  </property>
  <property fmtid="{D5CDD505-2E9C-101B-9397-08002B2CF9AE}" pid="37" name="TriggerFlowInfo">
    <vt:lpwstr/>
  </property>
</Properties>
</file>