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87" r:id="rId5"/>
    <p:sldId id="414" r:id="rId6"/>
    <p:sldId id="304" r:id="rId7"/>
    <p:sldId id="334" r:id="rId8"/>
    <p:sldId id="317" r:id="rId9"/>
    <p:sldId id="339" r:id="rId10"/>
    <p:sldId id="342" r:id="rId11"/>
    <p:sldId id="354" r:id="rId12"/>
    <p:sldId id="340" r:id="rId13"/>
    <p:sldId id="403" r:id="rId14"/>
    <p:sldId id="367" r:id="rId15"/>
    <p:sldId id="366" r:id="rId16"/>
    <p:sldId id="343" r:id="rId17"/>
    <p:sldId id="359" r:id="rId18"/>
    <p:sldId id="357" r:id="rId19"/>
    <p:sldId id="360" r:id="rId20"/>
    <p:sldId id="344" r:id="rId21"/>
    <p:sldId id="326" r:id="rId22"/>
    <p:sldId id="369" r:id="rId23"/>
    <p:sldId id="368" r:id="rId24"/>
    <p:sldId id="362" r:id="rId25"/>
    <p:sldId id="327" r:id="rId26"/>
    <p:sldId id="328" r:id="rId27"/>
    <p:sldId id="311"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7E250B-6126-EC1E-FC72-56C50DFC39D6}" name="COELHO DE OLIVEIRA Tatiana (REGIO)" initials="TC" userId="S::Tatiana.GOUVEIA-COELHO-DE-OLIVEIRA@ec.europa.eu::2c630a9f-b2ce-4321-becd-809c5b241ba9" providerId="AD"/>
  <p188:author id="{2E2DAC31-C716-22D5-9AFE-3859A20AC392}" name="Catherine Cullimore" initials="CC" userId="S::ccullimore@southernassembly.ie::7c10298b-4ab8-4d94-9695-04b7b9556649" providerId="AD"/>
  <p188:author id="{FD37013E-1C35-9D5A-0BDD-776B23FD4044}" name="BISCARO Alessandra (REGIO)" initials="B(" userId="S::alessandra.biscaro@ec.europa.eu::350327ca-225b-40d7-97ce-6c0222f88a8e" providerId="AD"/>
  <p188:author id="{157E5B4E-99D8-31E6-B622-FDB749234F7B}" name="saranardi.sn" initials="sa" userId="S::saranardi.sn_gmail.com#ext#@eceuropaeu.onmicrosoft.com::c9b1ad04-765a-445c-b3bc-20c5d162e8be" providerId="AD"/>
  <p188:author id="{D50E7888-0218-4973-8625-0F6A73D7ED71}" name="Aurelie Louguet" initials="AL" userId="S::aurelie.louguet@dahliatactic.eu::ee3c86a0-ed1b-4dcf-ae4e-a23fca12aab3" providerId="AD"/>
  <p188:author id="{5CD4F18C-93D6-6DD1-66A4-41CABE389A29}" name="Aurelie Louguet" initials="AL" userId="S::aurelie.louguet_dahliatactic.eu#ext#@eceuropaeu.onmicrosoft.com::2cad88a2-7070-47ff-b357-0a4d67cfaa3c" providerId="AD"/>
  <p188:author id="{8C83E993-813F-DB5B-91AD-ACDCD81BBC35}" name="Samuel Elrington" initials="SE" userId="S::slen@ramboll.com::48522e3c-817a-437b-8405-f4bc9f4d0c8f" providerId="AD"/>
  <p188:author id="{D06BC7A4-7846-A7BE-5642-9DD32DF7068D}" name="COELHO DE OLIVEIRA Tatiana (REGIO)" initials="C(" userId="S::tatiana.gouveia-coelho-de-oliveira@ec.europa.eu::2c630a9f-b2ce-4321-becd-809c5b241ba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132"/>
    <a:srgbClr val="D86DCB"/>
    <a:srgbClr val="0F4761"/>
    <a:srgbClr val="4EA72E"/>
    <a:srgbClr val="76C7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25" autoAdjust="0"/>
  </p:normalViewPr>
  <p:slideViewPr>
    <p:cSldViewPr snapToGrid="0">
      <p:cViewPr varScale="1">
        <p:scale>
          <a:sx n="99" d="100"/>
          <a:sy n="99"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Elrington" userId="48522e3c-817a-437b-8405-f4bc9f4d0c8f" providerId="ADAL" clId="{DB5FEFF2-0133-4938-A8FB-6F51CAC0C63A}"/>
    <pc:docChg chg="custSel delSld modSld">
      <pc:chgData name="Samuel Elrington" userId="48522e3c-817a-437b-8405-f4bc9f4d0c8f" providerId="ADAL" clId="{DB5FEFF2-0133-4938-A8FB-6F51CAC0C63A}" dt="2026-03-13T07:25:48.985" v="67" actId="20577"/>
      <pc:docMkLst>
        <pc:docMk/>
      </pc:docMkLst>
      <pc:sldChg chg="modSp mod">
        <pc:chgData name="Samuel Elrington" userId="48522e3c-817a-437b-8405-f4bc9f4d0c8f" providerId="ADAL" clId="{DB5FEFF2-0133-4938-A8FB-6F51CAC0C63A}" dt="2026-03-13T07:25:48.985" v="67" actId="20577"/>
        <pc:sldMkLst>
          <pc:docMk/>
          <pc:sldMk cId="2398549217" sldId="287"/>
        </pc:sldMkLst>
        <pc:spChg chg="mod">
          <ac:chgData name="Samuel Elrington" userId="48522e3c-817a-437b-8405-f4bc9f4d0c8f" providerId="ADAL" clId="{DB5FEFF2-0133-4938-A8FB-6F51CAC0C63A}" dt="2026-03-13T07:25:48.985" v="67" actId="20577"/>
          <ac:spMkLst>
            <pc:docMk/>
            <pc:sldMk cId="2398549217" sldId="287"/>
            <ac:spMk id="5" creationId="{8423CA56-E832-210D-8405-86187D537FC4}"/>
          </ac:spMkLst>
        </pc:spChg>
      </pc:sldChg>
      <pc:sldChg chg="modNotesTx">
        <pc:chgData name="Samuel Elrington" userId="48522e3c-817a-437b-8405-f4bc9f4d0c8f" providerId="ADAL" clId="{DB5FEFF2-0133-4938-A8FB-6F51CAC0C63A}" dt="2026-03-11T13:21:36.363" v="3" actId="20577"/>
        <pc:sldMkLst>
          <pc:docMk/>
          <pc:sldMk cId="2811544535" sldId="317"/>
        </pc:sldMkLst>
      </pc:sldChg>
      <pc:sldChg chg="delSp modSp mod">
        <pc:chgData name="Samuel Elrington" userId="48522e3c-817a-437b-8405-f4bc9f4d0c8f" providerId="ADAL" clId="{DB5FEFF2-0133-4938-A8FB-6F51CAC0C63A}" dt="2026-03-11T13:21:53.554" v="5" actId="478"/>
        <pc:sldMkLst>
          <pc:docMk/>
          <pc:sldMk cId="2202934045" sldId="339"/>
        </pc:sldMkLst>
        <pc:picChg chg="mod modCrop">
          <ac:chgData name="Samuel Elrington" userId="48522e3c-817a-437b-8405-f4bc9f4d0c8f" providerId="ADAL" clId="{DB5FEFF2-0133-4938-A8FB-6F51CAC0C63A}" dt="2026-03-11T13:21:46.764" v="4" actId="732"/>
          <ac:picMkLst>
            <pc:docMk/>
            <pc:sldMk cId="2202934045" sldId="339"/>
            <ac:picMk id="7" creationId="{B5039036-9F6C-E299-B572-21A6CE1398B7}"/>
          </ac:picMkLst>
        </pc:picChg>
      </pc:sldChg>
      <pc:sldChg chg="delSp modSp mod">
        <pc:chgData name="Samuel Elrington" userId="48522e3c-817a-437b-8405-f4bc9f4d0c8f" providerId="ADAL" clId="{DB5FEFF2-0133-4938-A8FB-6F51CAC0C63A}" dt="2026-03-11T13:22:54.359" v="15" actId="1076"/>
        <pc:sldMkLst>
          <pc:docMk/>
          <pc:sldMk cId="2979714223" sldId="340"/>
        </pc:sldMkLst>
        <pc:picChg chg="mod modCrop">
          <ac:chgData name="Samuel Elrington" userId="48522e3c-817a-437b-8405-f4bc9f4d0c8f" providerId="ADAL" clId="{DB5FEFF2-0133-4938-A8FB-6F51CAC0C63A}" dt="2026-03-11T13:22:54.359" v="15" actId="1076"/>
          <ac:picMkLst>
            <pc:docMk/>
            <pc:sldMk cId="2979714223" sldId="340"/>
            <ac:picMk id="2" creationId="{BEF224BA-6965-8AD1-2F21-B0CB668C6473}"/>
          </ac:picMkLst>
        </pc:picChg>
      </pc:sldChg>
      <pc:sldChg chg="modNotesTx">
        <pc:chgData name="Samuel Elrington" userId="48522e3c-817a-437b-8405-f4bc9f4d0c8f" providerId="ADAL" clId="{DB5FEFF2-0133-4938-A8FB-6F51CAC0C63A}" dt="2026-03-11T13:22:07.595" v="6" actId="20577"/>
        <pc:sldMkLst>
          <pc:docMk/>
          <pc:sldMk cId="1755753953" sldId="354"/>
        </pc:sldMkLst>
      </pc:sldChg>
      <pc:sldChg chg="delSp modSp mod">
        <pc:chgData name="Samuel Elrington" userId="48522e3c-817a-437b-8405-f4bc9f4d0c8f" providerId="ADAL" clId="{DB5FEFF2-0133-4938-A8FB-6F51CAC0C63A}" dt="2026-03-11T13:23:12.405" v="20" actId="1076"/>
        <pc:sldMkLst>
          <pc:docMk/>
          <pc:sldMk cId="2546357415" sldId="403"/>
        </pc:sldMkLst>
        <pc:picChg chg="mod modCrop">
          <ac:chgData name="Samuel Elrington" userId="48522e3c-817a-437b-8405-f4bc9f4d0c8f" providerId="ADAL" clId="{DB5FEFF2-0133-4938-A8FB-6F51CAC0C63A}" dt="2026-03-11T13:23:12.405" v="20" actId="1076"/>
          <ac:picMkLst>
            <pc:docMk/>
            <pc:sldMk cId="2546357415" sldId="403"/>
            <ac:picMk id="2" creationId="{BEAB56CB-4FFF-D788-CFEA-F70E0D01FAE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45114-5E67-4536-ADF6-AE9A655BB771}" type="datetimeFigureOut">
              <a:t>13/03/2026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C9E1E-A63F-4CF1-9A2D-13CBD4A24B7F}" type="slidenum">
              <a:t>‹#›</a:t>
            </a:fld>
            <a:endParaRPr lang="en-GB"/>
          </a:p>
        </p:txBody>
      </p:sp>
    </p:spTree>
    <p:extLst>
      <p:ext uri="{BB962C8B-B14F-4D97-AF65-F5344CB8AC3E}">
        <p14:creationId xmlns:p14="http://schemas.microsoft.com/office/powerpoint/2010/main" val="1705070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br>
              <a:rPr lang="en-US"/>
            </a:br>
            <a:endParaRPr lang="en-US"/>
          </a:p>
        </p:txBody>
      </p:sp>
      <p:sp>
        <p:nvSpPr>
          <p:cNvPr id="4" name="Espace réservé du numéro de diapositive 3"/>
          <p:cNvSpPr>
            <a:spLocks noGrp="1"/>
          </p:cNvSpPr>
          <p:nvPr>
            <p:ph type="sldNum" sz="quarter" idx="5"/>
          </p:nvPr>
        </p:nvSpPr>
        <p:spPr/>
        <p:txBody>
          <a:bodyPr/>
          <a:lstStyle/>
          <a:p>
            <a:fld id="{661C9E1E-A63F-4CF1-9A2D-13CBD4A24B7F}" type="slidenum">
              <a:rPr lang="fr-FR"/>
              <a:t>3</a:t>
            </a:fld>
            <a:endParaRPr lang="fr-FR"/>
          </a:p>
        </p:txBody>
      </p:sp>
    </p:spTree>
    <p:extLst>
      <p:ext uri="{BB962C8B-B14F-4D97-AF65-F5344CB8AC3E}">
        <p14:creationId xmlns:p14="http://schemas.microsoft.com/office/powerpoint/2010/main" val="319353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61C9E1E-A63F-4CF1-9A2D-13CBD4A24B7F}" type="slidenum">
              <a:t>5</a:t>
            </a:fld>
            <a:endParaRPr lang="en-GB"/>
          </a:p>
        </p:txBody>
      </p:sp>
    </p:spTree>
    <p:extLst>
      <p:ext uri="{BB962C8B-B14F-4D97-AF65-F5344CB8AC3E}">
        <p14:creationId xmlns:p14="http://schemas.microsoft.com/office/powerpoint/2010/main" val="3680444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61C9E1E-A63F-4CF1-9A2D-13CBD4A24B7F}" type="slidenum">
              <a:t>8</a:t>
            </a:fld>
            <a:endParaRPr lang="en-GB"/>
          </a:p>
        </p:txBody>
      </p:sp>
    </p:spTree>
    <p:extLst>
      <p:ext uri="{BB962C8B-B14F-4D97-AF65-F5344CB8AC3E}">
        <p14:creationId xmlns:p14="http://schemas.microsoft.com/office/powerpoint/2010/main" val="3534523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D22E8E-146D-F966-4BEC-1B346E79439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C21D802-28D5-3D65-5E18-27E927B19C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149176F-7355-2387-7950-CD691CB719A0}"/>
              </a:ext>
            </a:extLst>
          </p:cNvPr>
          <p:cNvSpPr>
            <a:spLocks noGrp="1"/>
          </p:cNvSpPr>
          <p:nvPr>
            <p:ph type="dt" sz="half" idx="10"/>
          </p:nvPr>
        </p:nvSpPr>
        <p:spPr/>
        <p:txBody>
          <a:bodyPr/>
          <a:lstStyle/>
          <a:p>
            <a:fld id="{B721A9DD-20A6-A549-9004-60C1E0EC3AC4}" type="datetimeFigureOut">
              <a:rPr lang="fr-FR" smtClean="0"/>
              <a:t>13/03/2026</a:t>
            </a:fld>
            <a:endParaRPr lang="fr-FR"/>
          </a:p>
        </p:txBody>
      </p:sp>
      <p:sp>
        <p:nvSpPr>
          <p:cNvPr id="5" name="Espace réservé du pied de page 4">
            <a:extLst>
              <a:ext uri="{FF2B5EF4-FFF2-40B4-BE49-F238E27FC236}">
                <a16:creationId xmlns:a16="http://schemas.microsoft.com/office/drawing/2014/main" id="{F861FD1C-D604-979F-B335-FC5CA2E17CF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CB67773-2EB7-5426-0978-7252713C5083}"/>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372590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AD31D8-23D9-B310-7524-12CE17121CD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7ACAA5F-CB49-9DFD-27E6-18CECFFE991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6E29906-914E-F14A-AB27-A0AC7F7375B4}"/>
              </a:ext>
            </a:extLst>
          </p:cNvPr>
          <p:cNvSpPr>
            <a:spLocks noGrp="1"/>
          </p:cNvSpPr>
          <p:nvPr>
            <p:ph type="dt" sz="half" idx="10"/>
          </p:nvPr>
        </p:nvSpPr>
        <p:spPr/>
        <p:txBody>
          <a:bodyPr/>
          <a:lstStyle/>
          <a:p>
            <a:fld id="{B721A9DD-20A6-A549-9004-60C1E0EC3AC4}" type="datetimeFigureOut">
              <a:rPr lang="fr-FR" smtClean="0"/>
              <a:t>13/03/2026</a:t>
            </a:fld>
            <a:endParaRPr lang="fr-FR"/>
          </a:p>
        </p:txBody>
      </p:sp>
      <p:sp>
        <p:nvSpPr>
          <p:cNvPr id="5" name="Espace réservé du pied de page 4">
            <a:extLst>
              <a:ext uri="{FF2B5EF4-FFF2-40B4-BE49-F238E27FC236}">
                <a16:creationId xmlns:a16="http://schemas.microsoft.com/office/drawing/2014/main" id="{078221D2-9496-3E46-B2FB-AC75191684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E66805F-B1CE-8A21-AED4-E3D6BC2B01DF}"/>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3805333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ADBB52E-9A4E-B715-4AC4-AEF45574B85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B03B88F-BCB5-26F0-91CD-6005DEDC834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2D32CE2-1C75-1F3D-BFDD-8BBFD61B6CAF}"/>
              </a:ext>
            </a:extLst>
          </p:cNvPr>
          <p:cNvSpPr>
            <a:spLocks noGrp="1"/>
          </p:cNvSpPr>
          <p:nvPr>
            <p:ph type="dt" sz="half" idx="10"/>
          </p:nvPr>
        </p:nvSpPr>
        <p:spPr/>
        <p:txBody>
          <a:bodyPr/>
          <a:lstStyle/>
          <a:p>
            <a:fld id="{B721A9DD-20A6-A549-9004-60C1E0EC3AC4}" type="datetimeFigureOut">
              <a:rPr lang="fr-FR" smtClean="0"/>
              <a:t>13/03/2026</a:t>
            </a:fld>
            <a:endParaRPr lang="fr-FR"/>
          </a:p>
        </p:txBody>
      </p:sp>
      <p:sp>
        <p:nvSpPr>
          <p:cNvPr id="5" name="Espace réservé du pied de page 4">
            <a:extLst>
              <a:ext uri="{FF2B5EF4-FFF2-40B4-BE49-F238E27FC236}">
                <a16:creationId xmlns:a16="http://schemas.microsoft.com/office/drawing/2014/main" id="{F8336624-5B47-B04D-E2E4-8FF3D620EA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FD6498F-8D62-A7D7-B94E-D918FB989341}"/>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1638367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B88465-D834-4144-2B0D-30BC573266A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80087D0-B5AF-C3D7-9C4C-B1DF92FC24F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40379F-8473-1151-6880-E6028E5EAF0A}"/>
              </a:ext>
            </a:extLst>
          </p:cNvPr>
          <p:cNvSpPr>
            <a:spLocks noGrp="1"/>
          </p:cNvSpPr>
          <p:nvPr>
            <p:ph type="dt" sz="half" idx="10"/>
          </p:nvPr>
        </p:nvSpPr>
        <p:spPr/>
        <p:txBody>
          <a:bodyPr/>
          <a:lstStyle/>
          <a:p>
            <a:fld id="{B721A9DD-20A6-A549-9004-60C1E0EC3AC4}" type="datetimeFigureOut">
              <a:rPr lang="fr-FR" smtClean="0"/>
              <a:t>13/03/2026</a:t>
            </a:fld>
            <a:endParaRPr lang="fr-FR"/>
          </a:p>
        </p:txBody>
      </p:sp>
      <p:sp>
        <p:nvSpPr>
          <p:cNvPr id="5" name="Espace réservé du pied de page 4">
            <a:extLst>
              <a:ext uri="{FF2B5EF4-FFF2-40B4-BE49-F238E27FC236}">
                <a16:creationId xmlns:a16="http://schemas.microsoft.com/office/drawing/2014/main" id="{3FE8BD68-6283-B5D7-9CCA-C0201731641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6299901-7B83-CE26-679D-626CFF369B5B}"/>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129486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B56A4C-29DA-CA9C-7A1B-825443D94F3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6E24359-0794-2412-DF8A-D8BDEDD9E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0564432-78FD-EBEB-FFA9-528D947E7D7F}"/>
              </a:ext>
            </a:extLst>
          </p:cNvPr>
          <p:cNvSpPr>
            <a:spLocks noGrp="1"/>
          </p:cNvSpPr>
          <p:nvPr>
            <p:ph type="dt" sz="half" idx="10"/>
          </p:nvPr>
        </p:nvSpPr>
        <p:spPr/>
        <p:txBody>
          <a:bodyPr/>
          <a:lstStyle/>
          <a:p>
            <a:fld id="{B721A9DD-20A6-A549-9004-60C1E0EC3AC4}" type="datetimeFigureOut">
              <a:rPr lang="fr-FR" smtClean="0"/>
              <a:t>13/03/2026</a:t>
            </a:fld>
            <a:endParaRPr lang="fr-FR"/>
          </a:p>
        </p:txBody>
      </p:sp>
      <p:sp>
        <p:nvSpPr>
          <p:cNvPr id="5" name="Espace réservé du pied de page 4">
            <a:extLst>
              <a:ext uri="{FF2B5EF4-FFF2-40B4-BE49-F238E27FC236}">
                <a16:creationId xmlns:a16="http://schemas.microsoft.com/office/drawing/2014/main" id="{61C584AB-984E-EE68-E6F0-4225AE9565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357D8D4-47AD-7622-C2D8-CE142635C81D}"/>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3788974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DB64AA-2DF4-A3B7-46AA-6D5BABDBC6D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DEFD8CD-0D03-3229-3B02-32BE9F597FD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5E78425-3B92-F5CA-ED01-2678E8EB8F9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2A8B405-8F32-ADB0-D2CD-0176C670026A}"/>
              </a:ext>
            </a:extLst>
          </p:cNvPr>
          <p:cNvSpPr>
            <a:spLocks noGrp="1"/>
          </p:cNvSpPr>
          <p:nvPr>
            <p:ph type="dt" sz="half" idx="10"/>
          </p:nvPr>
        </p:nvSpPr>
        <p:spPr/>
        <p:txBody>
          <a:bodyPr/>
          <a:lstStyle/>
          <a:p>
            <a:fld id="{B721A9DD-20A6-A549-9004-60C1E0EC3AC4}" type="datetimeFigureOut">
              <a:rPr lang="fr-FR" smtClean="0"/>
              <a:t>13/03/2026</a:t>
            </a:fld>
            <a:endParaRPr lang="fr-FR"/>
          </a:p>
        </p:txBody>
      </p:sp>
      <p:sp>
        <p:nvSpPr>
          <p:cNvPr id="6" name="Espace réservé du pied de page 5">
            <a:extLst>
              <a:ext uri="{FF2B5EF4-FFF2-40B4-BE49-F238E27FC236}">
                <a16:creationId xmlns:a16="http://schemas.microsoft.com/office/drawing/2014/main" id="{F1E0E788-0F6F-0A43-0C40-C5F40637145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AED3F6F-068B-AA5A-0093-34C0BB80C246}"/>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51214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7FE940-87A2-292E-998A-874ABC48BDD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A766A6E-D17F-AB39-9878-8211417E82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DA961FF-D3F9-68D6-1902-9384290FC5F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65A0A28-25E2-18D1-459C-F4E0DD7044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ECD41ED-6E38-0DCA-E160-E5BE2CB9AEA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9F47E46-81F2-6F60-7FC4-D02777EC9B82}"/>
              </a:ext>
            </a:extLst>
          </p:cNvPr>
          <p:cNvSpPr>
            <a:spLocks noGrp="1"/>
          </p:cNvSpPr>
          <p:nvPr>
            <p:ph type="dt" sz="half" idx="10"/>
          </p:nvPr>
        </p:nvSpPr>
        <p:spPr/>
        <p:txBody>
          <a:bodyPr/>
          <a:lstStyle/>
          <a:p>
            <a:fld id="{B721A9DD-20A6-A549-9004-60C1E0EC3AC4}" type="datetimeFigureOut">
              <a:rPr lang="fr-FR" smtClean="0"/>
              <a:t>13/03/2026</a:t>
            </a:fld>
            <a:endParaRPr lang="fr-FR"/>
          </a:p>
        </p:txBody>
      </p:sp>
      <p:sp>
        <p:nvSpPr>
          <p:cNvPr id="8" name="Espace réservé du pied de page 7">
            <a:extLst>
              <a:ext uri="{FF2B5EF4-FFF2-40B4-BE49-F238E27FC236}">
                <a16:creationId xmlns:a16="http://schemas.microsoft.com/office/drawing/2014/main" id="{B3CE786A-D83A-D2FD-36D8-229C06479F0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D760C8C-83E7-1FDC-0A81-8581DC432440}"/>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3998395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EDC758-EC7B-C8A6-9C04-E706D65DF55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B5876C9-CB50-71ED-7CF8-A8E5CD370534}"/>
              </a:ext>
            </a:extLst>
          </p:cNvPr>
          <p:cNvSpPr>
            <a:spLocks noGrp="1"/>
          </p:cNvSpPr>
          <p:nvPr>
            <p:ph type="dt" sz="half" idx="10"/>
          </p:nvPr>
        </p:nvSpPr>
        <p:spPr/>
        <p:txBody>
          <a:bodyPr/>
          <a:lstStyle/>
          <a:p>
            <a:fld id="{B721A9DD-20A6-A549-9004-60C1E0EC3AC4}" type="datetimeFigureOut">
              <a:rPr lang="fr-FR" smtClean="0"/>
              <a:t>13/03/2026</a:t>
            </a:fld>
            <a:endParaRPr lang="fr-FR"/>
          </a:p>
        </p:txBody>
      </p:sp>
      <p:sp>
        <p:nvSpPr>
          <p:cNvPr id="4" name="Espace réservé du pied de page 3">
            <a:extLst>
              <a:ext uri="{FF2B5EF4-FFF2-40B4-BE49-F238E27FC236}">
                <a16:creationId xmlns:a16="http://schemas.microsoft.com/office/drawing/2014/main" id="{0A950305-2925-248F-FAA8-E5BAAD8EA22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B00E491-EC0C-8D9A-9059-2075931E5995}"/>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340476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D15F239-2DB2-C577-0858-18B08E582C1E}"/>
              </a:ext>
            </a:extLst>
          </p:cNvPr>
          <p:cNvSpPr>
            <a:spLocks noGrp="1"/>
          </p:cNvSpPr>
          <p:nvPr>
            <p:ph type="dt" sz="half" idx="10"/>
          </p:nvPr>
        </p:nvSpPr>
        <p:spPr/>
        <p:txBody>
          <a:bodyPr/>
          <a:lstStyle/>
          <a:p>
            <a:fld id="{B721A9DD-20A6-A549-9004-60C1E0EC3AC4}" type="datetimeFigureOut">
              <a:rPr lang="fr-FR" smtClean="0"/>
              <a:t>13/03/2026</a:t>
            </a:fld>
            <a:endParaRPr lang="fr-FR"/>
          </a:p>
        </p:txBody>
      </p:sp>
      <p:sp>
        <p:nvSpPr>
          <p:cNvPr id="3" name="Espace réservé du pied de page 2">
            <a:extLst>
              <a:ext uri="{FF2B5EF4-FFF2-40B4-BE49-F238E27FC236}">
                <a16:creationId xmlns:a16="http://schemas.microsoft.com/office/drawing/2014/main" id="{8CA84922-EB52-5BA7-CF48-89285342D66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E72DB43-990B-BF6B-CCED-0E863264F4C6}"/>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2962920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10D3A5-A161-F8AB-5594-BE2755256C8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820460A-05B3-08CA-6D8C-748BF23E4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643E953-3065-7035-3FE8-5065729F5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A12D958-D10B-9ADB-6A89-769207EC8A87}"/>
              </a:ext>
            </a:extLst>
          </p:cNvPr>
          <p:cNvSpPr>
            <a:spLocks noGrp="1"/>
          </p:cNvSpPr>
          <p:nvPr>
            <p:ph type="dt" sz="half" idx="10"/>
          </p:nvPr>
        </p:nvSpPr>
        <p:spPr/>
        <p:txBody>
          <a:bodyPr/>
          <a:lstStyle/>
          <a:p>
            <a:fld id="{B721A9DD-20A6-A549-9004-60C1E0EC3AC4}" type="datetimeFigureOut">
              <a:rPr lang="fr-FR" smtClean="0"/>
              <a:t>13/03/2026</a:t>
            </a:fld>
            <a:endParaRPr lang="fr-FR"/>
          </a:p>
        </p:txBody>
      </p:sp>
      <p:sp>
        <p:nvSpPr>
          <p:cNvPr id="6" name="Espace réservé du pied de page 5">
            <a:extLst>
              <a:ext uri="{FF2B5EF4-FFF2-40B4-BE49-F238E27FC236}">
                <a16:creationId xmlns:a16="http://schemas.microsoft.com/office/drawing/2014/main" id="{7E7878EF-652D-16FE-57BA-7B714BE6445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16F80C7-7C88-8D0E-5A22-9897F9A52DE5}"/>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10487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15167C-38F4-0DCA-B784-291C43C2E8F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6D72348-CCB8-5ABA-531A-FEC40D372F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B38EDB9-9E02-A005-6512-AD5047C3AD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E13F534-D458-412E-C065-4F0D3347A01D}"/>
              </a:ext>
            </a:extLst>
          </p:cNvPr>
          <p:cNvSpPr>
            <a:spLocks noGrp="1"/>
          </p:cNvSpPr>
          <p:nvPr>
            <p:ph type="dt" sz="half" idx="10"/>
          </p:nvPr>
        </p:nvSpPr>
        <p:spPr/>
        <p:txBody>
          <a:bodyPr/>
          <a:lstStyle/>
          <a:p>
            <a:fld id="{B721A9DD-20A6-A549-9004-60C1E0EC3AC4}" type="datetimeFigureOut">
              <a:rPr lang="fr-FR" smtClean="0"/>
              <a:t>13/03/2026</a:t>
            </a:fld>
            <a:endParaRPr lang="fr-FR"/>
          </a:p>
        </p:txBody>
      </p:sp>
      <p:sp>
        <p:nvSpPr>
          <p:cNvPr id="6" name="Espace réservé du pied de page 5">
            <a:extLst>
              <a:ext uri="{FF2B5EF4-FFF2-40B4-BE49-F238E27FC236}">
                <a16:creationId xmlns:a16="http://schemas.microsoft.com/office/drawing/2014/main" id="{66E47BDC-5D18-4373-52C7-B50965F7ADF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0160CD5-8DB3-73F6-F612-948B1A19F54A}"/>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954162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741205C-4401-A08A-3A23-71C5C54888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0F77D2C-0628-7765-BBF1-76982F5C36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A203F6A-39DC-8226-BDC7-825B7FC302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21A9DD-20A6-A549-9004-60C1E0EC3AC4}" type="datetimeFigureOut">
              <a:rPr lang="fr-FR" smtClean="0"/>
              <a:t>13/03/2026</a:t>
            </a:fld>
            <a:endParaRPr lang="fr-FR"/>
          </a:p>
        </p:txBody>
      </p:sp>
      <p:sp>
        <p:nvSpPr>
          <p:cNvPr id="5" name="Espace réservé du pied de page 4">
            <a:extLst>
              <a:ext uri="{FF2B5EF4-FFF2-40B4-BE49-F238E27FC236}">
                <a16:creationId xmlns:a16="http://schemas.microsoft.com/office/drawing/2014/main" id="{908BFE2A-349F-3D4B-61F7-455660EF1F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2978E37-4A8E-20BE-60C0-B0BAF44619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F5E87EA-CEF9-8442-AD81-674EBD08FB9B}" type="slidenum">
              <a:rPr lang="fr-FR" smtClean="0"/>
              <a:t>‹#›</a:t>
            </a:fld>
            <a:endParaRPr lang="fr-FR"/>
          </a:p>
        </p:txBody>
      </p:sp>
    </p:spTree>
    <p:extLst>
      <p:ext uri="{BB962C8B-B14F-4D97-AF65-F5344CB8AC3E}">
        <p14:creationId xmlns:p14="http://schemas.microsoft.com/office/powerpoint/2010/main" val="3799911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hyperlink" Target="https://prizes.new-european-bauhaus.europa.eu/guide-strand-a-champions#section-367369"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prizes.new-european-bauhaus.europa.eu/past-applications/living-places-copenhagen" TargetMode="External"/><Relationship Id="rId2"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hyperlink" Target="https://prizes.new-european-bauhaus.europa.eu/past-applications/republica"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48CA1-05F4-F818-5EF2-7B0DFD111716}"/>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D8998F9C-5E54-B841-4111-37A02B50AE12}"/>
              </a:ext>
            </a:extLst>
          </p:cNvPr>
          <p:cNvPicPr>
            <a:picLocks noChangeAspect="1"/>
          </p:cNvPicPr>
          <p:nvPr/>
        </p:nvPicPr>
        <p:blipFill>
          <a:blip r:embed="rId2"/>
          <a:stretch>
            <a:fillRect/>
          </a:stretch>
        </p:blipFill>
        <p:spPr>
          <a:xfrm>
            <a:off x="-1" y="0"/>
            <a:ext cx="12192001" cy="6858000"/>
          </a:xfrm>
          <a:prstGeom prst="rect">
            <a:avLst/>
          </a:prstGeom>
        </p:spPr>
      </p:pic>
      <p:sp>
        <p:nvSpPr>
          <p:cNvPr id="5" name="ZoneTexte 4">
            <a:extLst>
              <a:ext uri="{FF2B5EF4-FFF2-40B4-BE49-F238E27FC236}">
                <a16:creationId xmlns:a16="http://schemas.microsoft.com/office/drawing/2014/main" id="{8423CA56-E832-210D-8405-86187D537FC4}"/>
              </a:ext>
            </a:extLst>
          </p:cNvPr>
          <p:cNvSpPr txBox="1"/>
          <p:nvPr/>
        </p:nvSpPr>
        <p:spPr>
          <a:xfrm>
            <a:off x="471612" y="520700"/>
            <a:ext cx="10585519" cy="4222694"/>
          </a:xfrm>
          <a:prstGeom prst="rect">
            <a:avLst/>
          </a:prstGeom>
          <a:noFill/>
        </p:spPr>
        <p:txBody>
          <a:bodyPr wrap="square" lIns="91440" tIns="45720" rIns="91440" bIns="45720" rtlCol="0" anchor="t">
            <a:spAutoFit/>
          </a:bodyPr>
          <a:lstStyle/>
          <a:p>
            <a:pPr>
              <a:lnSpc>
                <a:spcPct val="80000"/>
              </a:lnSpc>
            </a:pPr>
            <a:endParaRPr lang="en-GB" sz="8000" b="1" noProof="0" dirty="0">
              <a:solidFill>
                <a:schemeClr val="bg1"/>
              </a:solidFill>
              <a:effectLst/>
              <a:latin typeface="Titillium Web" pitchFamily="2" charset="77"/>
            </a:endParaRPr>
          </a:p>
          <a:p>
            <a:pPr>
              <a:lnSpc>
                <a:spcPct val="80000"/>
              </a:lnSpc>
            </a:pPr>
            <a:r>
              <a:rPr lang="en-GB" sz="8000" b="1" noProof="0" dirty="0">
                <a:effectLst/>
                <a:latin typeface="Titillium Web"/>
              </a:rPr>
              <a:t>NEB Prizes 2026</a:t>
            </a:r>
          </a:p>
          <a:p>
            <a:pPr>
              <a:lnSpc>
                <a:spcPct val="80000"/>
              </a:lnSpc>
            </a:pPr>
            <a:endParaRPr lang="en-GB" sz="6600" b="1" noProof="0" dirty="0">
              <a:effectLst/>
              <a:latin typeface="Titillium Web" pitchFamily="2" charset="77"/>
            </a:endParaRPr>
          </a:p>
          <a:p>
            <a:pPr>
              <a:lnSpc>
                <a:spcPct val="80000"/>
              </a:lnSpc>
            </a:pPr>
            <a:r>
              <a:rPr lang="en-GB" sz="6000" b="1" noProof="0" dirty="0">
                <a:latin typeface="Titillium Web"/>
              </a:rPr>
              <a:t>Application Bootcamp</a:t>
            </a:r>
            <a:r>
              <a:rPr lang="en-GB" sz="2400" noProof="0" dirty="0">
                <a:ea typeface="+mn-lt"/>
                <a:cs typeface="+mn-lt"/>
              </a:rPr>
              <a:t> </a:t>
            </a:r>
            <a:endParaRPr lang="en-GB" sz="8000" noProof="0" dirty="0">
              <a:solidFill>
                <a:srgbClr val="FFFFFF"/>
              </a:solidFill>
              <a:latin typeface="Titillium Web" pitchFamily="2" charset="77"/>
            </a:endParaRPr>
          </a:p>
          <a:p>
            <a:pPr>
              <a:lnSpc>
                <a:spcPct val="80000"/>
              </a:lnSpc>
            </a:pPr>
            <a:endParaRPr lang="en-GB" sz="2400" b="1" i="1" noProof="0" dirty="0">
              <a:latin typeface="Titillium Web"/>
            </a:endParaRPr>
          </a:p>
          <a:p>
            <a:pPr>
              <a:lnSpc>
                <a:spcPct val="80000"/>
              </a:lnSpc>
            </a:pPr>
            <a:r>
              <a:rPr lang="en-GB" sz="2400" b="1" i="1" noProof="0" dirty="0">
                <a:latin typeface="Titillium Web"/>
              </a:rPr>
              <a:t>Date </a:t>
            </a:r>
            <a:r>
              <a:rPr lang="en-GB" sz="2400" b="1" i="1" noProof="0">
                <a:latin typeface="Titillium Web"/>
              </a:rPr>
              <a:t>11th March </a:t>
            </a:r>
            <a:r>
              <a:rPr lang="en-GB" sz="2400" b="1" i="1" noProof="0" dirty="0">
                <a:latin typeface="Titillium Web"/>
              </a:rPr>
              <a:t>2026 – STRAND A – CHAMPIONS </a:t>
            </a:r>
            <a:endParaRPr lang="en-GB" sz="8000" b="1" noProof="0" dirty="0">
              <a:solidFill>
                <a:schemeClr val="bg1"/>
              </a:solidFill>
              <a:effectLst/>
              <a:latin typeface="Titillium Web" pitchFamily="2" charset="77"/>
            </a:endParaRPr>
          </a:p>
        </p:txBody>
      </p:sp>
      <p:pic>
        <p:nvPicPr>
          <p:cNvPr id="7" name="Image 6">
            <a:extLst>
              <a:ext uri="{FF2B5EF4-FFF2-40B4-BE49-F238E27FC236}">
                <a16:creationId xmlns:a16="http://schemas.microsoft.com/office/drawing/2014/main" id="{30EB53DD-B927-E00A-5970-F5063026B6FA}"/>
              </a:ext>
            </a:extLst>
          </p:cNvPr>
          <p:cNvPicPr>
            <a:picLocks noChangeAspect="1"/>
          </p:cNvPicPr>
          <p:nvPr/>
        </p:nvPicPr>
        <p:blipFill>
          <a:blip r:embed="rId3"/>
          <a:stretch>
            <a:fillRect/>
          </a:stretch>
        </p:blipFill>
        <p:spPr>
          <a:xfrm>
            <a:off x="9597870" y="5497781"/>
            <a:ext cx="1931688" cy="837065"/>
          </a:xfrm>
          <a:prstGeom prst="rect">
            <a:avLst/>
          </a:prstGeom>
        </p:spPr>
      </p:pic>
    </p:spTree>
    <p:extLst>
      <p:ext uri="{BB962C8B-B14F-4D97-AF65-F5344CB8AC3E}">
        <p14:creationId xmlns:p14="http://schemas.microsoft.com/office/powerpoint/2010/main" val="2398549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96F14-71D4-0B6B-8696-26AC09984BF2}"/>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9BAA0B2E-E15C-990C-8D03-E1C4B49C16A7}"/>
              </a:ext>
            </a:extLst>
          </p:cNvPr>
          <p:cNvPicPr>
            <a:picLocks noChangeAspect="1"/>
          </p:cNvPicPr>
          <p:nvPr/>
        </p:nvPicPr>
        <p:blipFill>
          <a:blip r:embed="rId2"/>
          <a:srcRect l="20936"/>
          <a:stretch>
            <a:fillRect/>
          </a:stretch>
        </p:blipFill>
        <p:spPr>
          <a:xfrm>
            <a:off x="-1" y="0"/>
            <a:ext cx="12192001" cy="6858000"/>
          </a:xfrm>
          <a:prstGeom prst="rect">
            <a:avLst/>
          </a:prstGeom>
        </p:spPr>
      </p:pic>
      <p:sp>
        <p:nvSpPr>
          <p:cNvPr id="5" name="Title 1">
            <a:extLst>
              <a:ext uri="{FF2B5EF4-FFF2-40B4-BE49-F238E27FC236}">
                <a16:creationId xmlns:a16="http://schemas.microsoft.com/office/drawing/2014/main" id="{02FAA580-DC10-C95C-9654-DED1F86C69D3}"/>
              </a:ext>
            </a:extLst>
          </p:cNvPr>
          <p:cNvSpPr txBox="1">
            <a:spLocks/>
          </p:cNvSpPr>
          <p:nvPr/>
        </p:nvSpPr>
        <p:spPr>
          <a:xfrm>
            <a:off x="1374797" y="38608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a:latin typeface="Titillium Web"/>
              </a:rPr>
              <a:t>GUIDES TO APPLICANTS - ANNEX 2 </a:t>
            </a:r>
          </a:p>
        </p:txBody>
      </p:sp>
      <p:pic>
        <p:nvPicPr>
          <p:cNvPr id="2" name="Picture 1" descr="A screenshot of a document&#10;&#10;AI-generated content may be incorrect.">
            <a:extLst>
              <a:ext uri="{FF2B5EF4-FFF2-40B4-BE49-F238E27FC236}">
                <a16:creationId xmlns:a16="http://schemas.microsoft.com/office/drawing/2014/main" id="{BEAB56CB-4FFF-D788-CFEA-F70E0D01FAE7}"/>
              </a:ext>
            </a:extLst>
          </p:cNvPr>
          <p:cNvPicPr>
            <a:picLocks noChangeAspect="1"/>
          </p:cNvPicPr>
          <p:nvPr/>
        </p:nvPicPr>
        <p:blipFill>
          <a:blip r:embed="rId3"/>
          <a:srcRect l="8315" t="12096" r="2957"/>
          <a:stretch>
            <a:fillRect/>
          </a:stretch>
        </p:blipFill>
        <p:spPr>
          <a:xfrm>
            <a:off x="3025540" y="1859800"/>
            <a:ext cx="6140918" cy="4850052"/>
          </a:xfrm>
          <a:prstGeom prst="rect">
            <a:avLst/>
          </a:prstGeom>
        </p:spPr>
      </p:pic>
    </p:spTree>
    <p:extLst>
      <p:ext uri="{BB962C8B-B14F-4D97-AF65-F5344CB8AC3E}">
        <p14:creationId xmlns:p14="http://schemas.microsoft.com/office/powerpoint/2010/main" val="2546357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31C29-EEAD-9DF1-B59C-7E8ED5820CA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F56A84B-169A-B86F-A21F-5B41143575B0}"/>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C0537EDA-188F-E0B1-F75B-B40610CAD715}"/>
              </a:ext>
            </a:extLst>
          </p:cNvPr>
          <p:cNvSpPr txBox="1">
            <a:spLocks/>
          </p:cNvSpPr>
          <p:nvPr/>
        </p:nvSpPr>
        <p:spPr>
          <a:xfrm>
            <a:off x="519598" y="4536377"/>
            <a:ext cx="1115853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a:rPr>
              <a:t>I. SECTION – PROJECT OVERVIEW</a:t>
            </a:r>
            <a:endParaRPr lang="en-US">
              <a:latin typeface="Aptos Display" panose="02110004020202020204"/>
            </a:endParaRPr>
          </a:p>
        </p:txBody>
      </p:sp>
    </p:spTree>
    <p:extLst>
      <p:ext uri="{BB962C8B-B14F-4D97-AF65-F5344CB8AC3E}">
        <p14:creationId xmlns:p14="http://schemas.microsoft.com/office/powerpoint/2010/main" val="2324658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EDCB2-B5F3-E55F-9CD8-FCFE54BA92E6}"/>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D9FEB973-DB4C-F2B2-490F-2EC08B2FDCC8}"/>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CC78E083-2FDF-8013-931E-4FBEE86DDEED}"/>
              </a:ext>
            </a:extLst>
          </p:cNvPr>
          <p:cNvSpPr txBox="1">
            <a:spLocks/>
          </p:cNvSpPr>
          <p:nvPr/>
        </p:nvSpPr>
        <p:spPr>
          <a:xfrm>
            <a:off x="412442" y="226315"/>
            <a:ext cx="1115853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a:rPr>
              <a:t>Question – short &amp; engaging description </a:t>
            </a:r>
            <a:endParaRPr lang="en-GB" sz="4800" b="1" i="1">
              <a:latin typeface="Titillium Web"/>
            </a:endParaRPr>
          </a:p>
        </p:txBody>
      </p:sp>
      <p:sp>
        <p:nvSpPr>
          <p:cNvPr id="6" name="Text Placeholder 5">
            <a:extLst>
              <a:ext uri="{FF2B5EF4-FFF2-40B4-BE49-F238E27FC236}">
                <a16:creationId xmlns:a16="http://schemas.microsoft.com/office/drawing/2014/main" id="{3A41A59D-A82A-F504-AFB8-C527AAF9C493}"/>
              </a:ext>
            </a:extLst>
          </p:cNvPr>
          <p:cNvSpPr txBox="1">
            <a:spLocks/>
          </p:cNvSpPr>
          <p:nvPr/>
        </p:nvSpPr>
        <p:spPr>
          <a:xfrm>
            <a:off x="2701511" y="2357642"/>
            <a:ext cx="7770279" cy="3675563"/>
          </a:xfrm>
          <a:prstGeom prst="rect">
            <a:avLst/>
          </a:prstGeom>
        </p:spPr>
        <p:txBody>
          <a:bodyPr vert="horz" lIns="0" tIns="54000" rIns="0" bIns="0" rtlCol="0" anchor="t">
            <a:noAutofit/>
          </a:bodyPr>
          <a:lstStyle>
            <a:lvl1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1pPr>
            <a:lvl2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2pPr>
            <a:lvl3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3pPr>
            <a:lvl4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4pPr>
            <a:lvl5pPr marL="342900" indent="-342900" algn="l" defTabSz="914400" rtl="0" eaLnBrk="1" latinLnBrk="0" hangingPunct="1">
              <a:lnSpc>
                <a:spcPct val="100000"/>
              </a:lnSpc>
              <a:spcBef>
                <a:spcPts val="0"/>
              </a:spcBef>
              <a:spcAft>
                <a:spcPts val="3000"/>
              </a:spcAft>
              <a:buClrTx/>
              <a:buFont typeface="+mj-lt"/>
              <a:buAutoNum type="arabicPeriod"/>
              <a:tabLst/>
              <a:defRPr sz="1600" b="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6pPr>
            <a:lvl7pPr marL="342900" indent="-342900" algn="l" defTabSz="914400" rtl="0" eaLnBrk="1" latinLnBrk="0" hangingPunct="1">
              <a:lnSpc>
                <a:spcPct val="100000"/>
              </a:lnSpc>
              <a:spcBef>
                <a:spcPts val="0"/>
              </a:spcBef>
              <a:spcAft>
                <a:spcPts val="3000"/>
              </a:spcAft>
              <a:buClrTx/>
              <a:buFont typeface="+mj-lt"/>
              <a:buAutoNum type="arabicPeriod"/>
              <a:defRPr sz="1600" b="0" kern="1200" baseline="0">
                <a:solidFill>
                  <a:schemeClr val="tx1"/>
                </a:solidFill>
                <a:latin typeface="+mn-lt"/>
                <a:ea typeface="+mn-ea"/>
                <a:cs typeface="+mn-cs"/>
              </a:defRPr>
            </a:lvl7pPr>
            <a:lvl8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8pPr>
            <a:lvl9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baseline="0">
                <a:solidFill>
                  <a:schemeClr val="tx1"/>
                </a:solidFill>
                <a:latin typeface="+mn-lt"/>
                <a:ea typeface="+mn-ea"/>
                <a:cs typeface="+mn-cs"/>
              </a:defRPr>
            </a:lvl9pPr>
          </a:lstStyle>
          <a:p>
            <a:pPr marL="0" indent="0">
              <a:buNone/>
              <a:defRPr/>
            </a:pPr>
            <a:r>
              <a:rPr lang="en-US" sz="2800" b="1" dirty="0">
                <a:latin typeface="Titillium Web"/>
              </a:rPr>
              <a:t>TIP. </a:t>
            </a:r>
            <a:r>
              <a:rPr lang="en-US" sz="2800" dirty="0">
                <a:ea typeface="+mn-lt"/>
                <a:cs typeface="+mn-lt"/>
              </a:rPr>
              <a:t>write this text in a way that everybody can </a:t>
            </a:r>
            <a:r>
              <a:rPr lang="en-US" sz="2800">
                <a:ea typeface="+mn-lt"/>
                <a:cs typeface="+mn-lt"/>
              </a:rPr>
              <a:t>understand. Short and simple sentences, that get the reader curious. </a:t>
            </a:r>
            <a:endParaRPr lang="en-US" sz="2800" dirty="0">
              <a:solidFill>
                <a:srgbClr val="000000"/>
              </a:solidFill>
              <a:latin typeface="Aptos"/>
            </a:endParaRPr>
          </a:p>
          <a:p>
            <a:pPr>
              <a:buFont typeface="Arial" panose="02110004020202020204"/>
              <a:buChar char="•"/>
              <a:defRPr/>
            </a:pPr>
            <a:endParaRPr lang="en-GB" sz="2800">
              <a:solidFill>
                <a:srgbClr val="000000"/>
              </a:solidFill>
              <a:latin typeface="Aptos" panose="02110004020202020204"/>
            </a:endParaRPr>
          </a:p>
        </p:txBody>
      </p:sp>
    </p:spTree>
    <p:extLst>
      <p:ext uri="{BB962C8B-B14F-4D97-AF65-F5344CB8AC3E}">
        <p14:creationId xmlns:p14="http://schemas.microsoft.com/office/powerpoint/2010/main" val="1829069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AF037-0353-6F2F-C624-A78EC5DF5B70}"/>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55FF2824-1168-65E0-88CB-8445DFBA09C1}"/>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675A9753-74D4-C74C-F177-CFD73585E53A}"/>
              </a:ext>
            </a:extLst>
          </p:cNvPr>
          <p:cNvSpPr txBox="1">
            <a:spLocks/>
          </p:cNvSpPr>
          <p:nvPr/>
        </p:nvSpPr>
        <p:spPr>
          <a:xfrm>
            <a:off x="519598" y="4536377"/>
            <a:ext cx="1115853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a:rPr>
              <a:t>II. SECTION – DETAILED DESCRIPTION</a:t>
            </a:r>
            <a:endParaRPr lang="en-US">
              <a:latin typeface="Aptos Display" panose="02110004020202020204"/>
            </a:endParaRPr>
          </a:p>
        </p:txBody>
      </p:sp>
    </p:spTree>
    <p:extLst>
      <p:ext uri="{BB962C8B-B14F-4D97-AF65-F5344CB8AC3E}">
        <p14:creationId xmlns:p14="http://schemas.microsoft.com/office/powerpoint/2010/main" val="1043786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27D8D-442B-0341-5438-536C8F4DD474}"/>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AA1B016E-6B29-842B-E4C2-5E06A9C849E4}"/>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09C4F2A-AD25-89FE-D2D0-C481CD255367}"/>
              </a:ext>
            </a:extLst>
          </p:cNvPr>
          <p:cNvSpPr txBox="1">
            <a:spLocks/>
          </p:cNvSpPr>
          <p:nvPr/>
        </p:nvSpPr>
        <p:spPr>
          <a:xfrm>
            <a:off x="412442" y="226315"/>
            <a:ext cx="1115853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a:rPr>
              <a:t>Question – </a:t>
            </a:r>
            <a:r>
              <a:rPr lang="en-GB" sz="4800" b="1" i="1">
                <a:latin typeface="Titillium Web"/>
              </a:rPr>
              <a:t>Tell us about your project</a:t>
            </a:r>
          </a:p>
        </p:txBody>
      </p:sp>
      <p:sp>
        <p:nvSpPr>
          <p:cNvPr id="5" name="Text Placeholder 5">
            <a:extLst>
              <a:ext uri="{FF2B5EF4-FFF2-40B4-BE49-F238E27FC236}">
                <a16:creationId xmlns:a16="http://schemas.microsoft.com/office/drawing/2014/main" id="{B9BA7366-AD3F-9A58-AD7A-3E2595E952AB}"/>
              </a:ext>
            </a:extLst>
          </p:cNvPr>
          <p:cNvSpPr txBox="1">
            <a:spLocks/>
          </p:cNvSpPr>
          <p:nvPr/>
        </p:nvSpPr>
        <p:spPr>
          <a:xfrm>
            <a:off x="415511" y="2357642"/>
            <a:ext cx="3269546" cy="3675563"/>
          </a:xfrm>
          <a:prstGeom prst="rect">
            <a:avLst/>
          </a:prstGeom>
        </p:spPr>
        <p:txBody>
          <a:bodyPr vert="horz" lIns="0" tIns="54000" rIns="0" bIns="0" rtlCol="0" anchor="t">
            <a:noAutofit/>
          </a:bodyPr>
          <a:lstStyle>
            <a:lvl1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1pPr>
            <a:lvl2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2pPr>
            <a:lvl3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3pPr>
            <a:lvl4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4pPr>
            <a:lvl5pPr marL="342900" indent="-342900" algn="l" defTabSz="914400" rtl="0" eaLnBrk="1" latinLnBrk="0" hangingPunct="1">
              <a:lnSpc>
                <a:spcPct val="100000"/>
              </a:lnSpc>
              <a:spcBef>
                <a:spcPts val="0"/>
              </a:spcBef>
              <a:spcAft>
                <a:spcPts val="3000"/>
              </a:spcAft>
              <a:buClrTx/>
              <a:buFont typeface="+mj-lt"/>
              <a:buAutoNum type="arabicPeriod"/>
              <a:tabLst/>
              <a:defRPr sz="1600" b="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6pPr>
            <a:lvl7pPr marL="342900" indent="-342900" algn="l" defTabSz="914400" rtl="0" eaLnBrk="1" latinLnBrk="0" hangingPunct="1">
              <a:lnSpc>
                <a:spcPct val="100000"/>
              </a:lnSpc>
              <a:spcBef>
                <a:spcPts val="0"/>
              </a:spcBef>
              <a:spcAft>
                <a:spcPts val="3000"/>
              </a:spcAft>
              <a:buClrTx/>
              <a:buFont typeface="+mj-lt"/>
              <a:buAutoNum type="arabicPeriod"/>
              <a:defRPr sz="1600" b="0" kern="1200" baseline="0">
                <a:solidFill>
                  <a:schemeClr val="tx1"/>
                </a:solidFill>
                <a:latin typeface="+mn-lt"/>
                <a:ea typeface="+mn-ea"/>
                <a:cs typeface="+mn-cs"/>
              </a:defRPr>
            </a:lvl7pPr>
            <a:lvl8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8pPr>
            <a:lvl9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baseline="0">
                <a:solidFill>
                  <a:schemeClr val="tx1"/>
                </a:solidFill>
                <a:latin typeface="+mn-lt"/>
                <a:ea typeface="+mn-ea"/>
                <a:cs typeface="+mn-cs"/>
              </a:defRPr>
            </a:lvl9pPr>
          </a:lstStyle>
          <a:p>
            <a:pPr marL="0" indent="0">
              <a:buNone/>
              <a:defRPr/>
            </a:pPr>
            <a:r>
              <a:rPr lang="en-US" b="1">
                <a:latin typeface="Titillium Web"/>
              </a:rPr>
              <a:t>TIPS:</a:t>
            </a:r>
          </a:p>
          <a:p>
            <a:pPr>
              <a:buFont typeface="Arial,Sans-Serif"/>
              <a:buChar char="•"/>
              <a:defRPr/>
            </a:pPr>
            <a:r>
              <a:rPr lang="en-GB">
                <a:latin typeface="Aptos"/>
              </a:rPr>
              <a:t>A short description that allows the reader to picture your project in their head</a:t>
            </a:r>
            <a:endParaRPr lang="en-US">
              <a:latin typeface="Titillium Web"/>
            </a:endParaRPr>
          </a:p>
          <a:p>
            <a:pPr>
              <a:buFont typeface="Arial,Sans-Serif"/>
              <a:buChar char="•"/>
              <a:defRPr/>
            </a:pPr>
            <a:r>
              <a:rPr lang="en-GB">
                <a:latin typeface="Aptos"/>
              </a:rPr>
              <a:t>A longer description of achieved results (that can be seen now)</a:t>
            </a:r>
            <a:endParaRPr lang="en-US">
              <a:latin typeface="Titillium Web"/>
            </a:endParaRPr>
          </a:p>
          <a:p>
            <a:pPr>
              <a:buFont typeface="Arial,Sans-Serif"/>
              <a:buChar char="•"/>
              <a:defRPr/>
            </a:pPr>
            <a:r>
              <a:rPr lang="en-GB">
                <a:latin typeface="Aptos"/>
              </a:rPr>
              <a:t>A longer description of impacts (that will materialise soon or in the future based on current set up)</a:t>
            </a:r>
            <a:endParaRPr lang="en-GB"/>
          </a:p>
          <a:p>
            <a:pPr marL="285750" indent="-285750">
              <a:buFont typeface="Arial"/>
              <a:buChar char="•"/>
              <a:defRPr/>
            </a:pPr>
            <a:endParaRPr lang="en-GB">
              <a:latin typeface="Aptos"/>
            </a:endParaRPr>
          </a:p>
          <a:p>
            <a:pPr>
              <a:buFont typeface="Arial" panose="02110004020202020204"/>
              <a:buChar char="•"/>
              <a:defRPr/>
            </a:pPr>
            <a:endParaRPr lang="en-US" b="1">
              <a:solidFill>
                <a:srgbClr val="000000"/>
              </a:solidFill>
              <a:latin typeface="Titillium Web" panose="00000500000000000000" pitchFamily="2" charset="0"/>
            </a:endParaRPr>
          </a:p>
          <a:p>
            <a:pPr>
              <a:buFont typeface="Arial" panose="02110004020202020204"/>
              <a:buChar char="•"/>
              <a:defRPr/>
            </a:pPr>
            <a:endParaRPr lang="en-GB">
              <a:solidFill>
                <a:srgbClr val="000000"/>
              </a:solidFill>
              <a:latin typeface="Aptos" panose="02110004020202020204"/>
            </a:endParaRPr>
          </a:p>
        </p:txBody>
      </p:sp>
      <p:pic>
        <p:nvPicPr>
          <p:cNvPr id="8" name="Picture 7" descr="A screenshot of a project&#10;&#10;AI-generated content may be incorrect.">
            <a:extLst>
              <a:ext uri="{FF2B5EF4-FFF2-40B4-BE49-F238E27FC236}">
                <a16:creationId xmlns:a16="http://schemas.microsoft.com/office/drawing/2014/main" id="{4C2A5ACB-1879-D32B-EA6C-6750B6A2E437}"/>
              </a:ext>
            </a:extLst>
          </p:cNvPr>
          <p:cNvPicPr>
            <a:picLocks noChangeAspect="1"/>
          </p:cNvPicPr>
          <p:nvPr/>
        </p:nvPicPr>
        <p:blipFill>
          <a:blip r:embed="rId3"/>
          <a:srcRect t="18182" r="-169"/>
          <a:stretch>
            <a:fillRect/>
          </a:stretch>
        </p:blipFill>
        <p:spPr>
          <a:xfrm>
            <a:off x="4024475" y="1952625"/>
            <a:ext cx="7129520" cy="4083620"/>
          </a:xfrm>
          <a:prstGeom prst="rect">
            <a:avLst/>
          </a:prstGeom>
        </p:spPr>
      </p:pic>
    </p:spTree>
    <p:extLst>
      <p:ext uri="{BB962C8B-B14F-4D97-AF65-F5344CB8AC3E}">
        <p14:creationId xmlns:p14="http://schemas.microsoft.com/office/powerpoint/2010/main" val="3505122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BE333-DFA5-8DD0-7D0D-E4DB16029FC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74CC869-AA62-C818-A2F4-04FD2B658081}"/>
              </a:ext>
            </a:extLst>
          </p:cNvPr>
          <p:cNvSpPr txBox="1"/>
          <p:nvPr/>
        </p:nvSpPr>
        <p:spPr>
          <a:xfrm>
            <a:off x="403888" y="179173"/>
            <a:ext cx="11487679" cy="64017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ea typeface="+mn-lt"/>
                <a:cs typeface="+mn-lt"/>
              </a:rPr>
              <a:t>Answer from a previous winner </a:t>
            </a:r>
            <a:endParaRPr lang="en-US" sz="1600" b="1" dirty="0">
              <a:ea typeface="+mn-lt"/>
              <a:cs typeface="+mn-lt"/>
            </a:endParaRPr>
          </a:p>
          <a:p>
            <a:endParaRPr lang="en-GB" sz="1600" b="1" dirty="0">
              <a:ea typeface="+mn-lt"/>
              <a:cs typeface="+mn-lt"/>
            </a:endParaRPr>
          </a:p>
          <a:p>
            <a:r>
              <a:rPr lang="en-GB">
                <a:ea typeface="+mn-lt"/>
                <a:cs typeface="+mn-lt"/>
              </a:rPr>
              <a:t>The Living Places partners VELUX, EFFEKT Architects, Artelia engineers, and Enemærke &amp; Petersen contractors </a:t>
            </a:r>
            <a:r>
              <a:rPr lang="en-GB" b="1">
                <a:ea typeface="+mn-lt"/>
                <a:cs typeface="+mn-lt"/>
              </a:rPr>
              <a:t>demonstrated </a:t>
            </a:r>
            <a:r>
              <a:rPr lang="en-GB">
                <a:ea typeface="+mn-lt"/>
                <a:cs typeface="+mn-lt"/>
              </a:rPr>
              <a:t>with Living Places Copenhagen that we do not have to wait for future technologies to achieve an ultra-low carbon footprint and better indoor climate compared to the average Danish single-family house, but can already now create buildings that are affordable, scalable and commercially viable. </a:t>
            </a:r>
            <a:br>
              <a:rPr lang="en-GB" dirty="0">
                <a:ea typeface="+mn-lt"/>
                <a:cs typeface="+mn-lt"/>
              </a:rPr>
            </a:br>
            <a:endParaRPr lang="en-US">
              <a:ea typeface="+mn-lt"/>
              <a:cs typeface="+mn-lt"/>
            </a:endParaRPr>
          </a:p>
          <a:p>
            <a:r>
              <a:rPr lang="en-GB" dirty="0">
                <a:ea typeface="+mn-lt"/>
                <a:cs typeface="+mn-lt"/>
              </a:rPr>
              <a:t>By </a:t>
            </a:r>
            <a:r>
              <a:rPr lang="en-GB" b="1" dirty="0">
                <a:ea typeface="+mn-lt"/>
                <a:cs typeface="+mn-lt"/>
              </a:rPr>
              <a:t>challenging conventional norms </a:t>
            </a:r>
            <a:r>
              <a:rPr lang="en-GB" dirty="0">
                <a:ea typeface="+mn-lt"/>
                <a:cs typeface="+mn-lt"/>
              </a:rPr>
              <a:t>and integrating affordability through design and innovative financial models, it seeks to provide adaptable, quality living spaces for the many.</a:t>
            </a:r>
            <a:endParaRPr lang="en-US"/>
          </a:p>
          <a:p>
            <a:r>
              <a:rPr lang="en-GB">
                <a:ea typeface="+mn-lt"/>
                <a:cs typeface="+mn-lt"/>
              </a:rPr>
              <a:t>Each material, design, and building technique for Living Places has been considered and mapped their projection for emissions against the typical Danish reference house. The total environmental impact of the building has been evaluated from the start through </a:t>
            </a:r>
            <a:r>
              <a:rPr lang="en-GB" b="1">
                <a:ea typeface="+mn-lt"/>
                <a:cs typeface="+mn-lt"/>
              </a:rPr>
              <a:t>Life Cycle Assessments </a:t>
            </a:r>
            <a:r>
              <a:rPr lang="en-GB">
                <a:ea typeface="+mn-lt"/>
                <a:cs typeface="+mn-lt"/>
              </a:rPr>
              <a:t>(LCA), a comprehensive framework for healthy living and better building practices that looks at both human wellbeing and the entire life cycle of a building, from design to construction to end of life.</a:t>
            </a:r>
            <a:br>
              <a:rPr lang="en-GB" dirty="0">
                <a:ea typeface="+mn-lt"/>
                <a:cs typeface="+mn-lt"/>
              </a:rPr>
            </a:br>
            <a:endParaRPr lang="en-GB"/>
          </a:p>
          <a:p>
            <a:r>
              <a:rPr lang="en-GB" dirty="0">
                <a:ea typeface="+mn-lt"/>
                <a:cs typeface="+mn-lt"/>
              </a:rPr>
              <a:t>The result is a single-family home, emitting only </a:t>
            </a:r>
            <a:r>
              <a:rPr lang="en-GB" b="1" dirty="0">
                <a:ea typeface="+mn-lt"/>
                <a:cs typeface="+mn-lt"/>
              </a:rPr>
              <a:t>3.85 kg CO2 </a:t>
            </a:r>
            <a:r>
              <a:rPr lang="en-GB" b="1" dirty="0" err="1">
                <a:ea typeface="+mn-lt"/>
                <a:cs typeface="+mn-lt"/>
              </a:rPr>
              <a:t>eq</a:t>
            </a:r>
            <a:r>
              <a:rPr lang="en-GB" b="1" dirty="0">
                <a:ea typeface="+mn-lt"/>
                <a:cs typeface="+mn-lt"/>
              </a:rPr>
              <a:t>/m2/year</a:t>
            </a:r>
            <a:r>
              <a:rPr lang="en-GB" dirty="0">
                <a:ea typeface="+mn-lt"/>
                <a:cs typeface="+mn-lt"/>
              </a:rPr>
              <a:t> with third party verification from AAU BUILD - Department of the Built Environment. </a:t>
            </a:r>
          </a:p>
          <a:p>
            <a:r>
              <a:rPr lang="en-GB" dirty="0">
                <a:ea typeface="+mn-lt"/>
                <a:cs typeface="+mn-lt"/>
              </a:rPr>
              <a:t>The Living Places concept is based on five key principles, ensuring homes are healthy, adaptive, simple, shared over time and scalable. The project featured seven prototypes, including five open pavilions and two completed full-scale CLT and timber frame. Living Places advocates for an approach of democratisation, diversification, and acceleration of sustainable development through </a:t>
            </a:r>
            <a:r>
              <a:rPr lang="en-GB" b="1" dirty="0">
                <a:ea typeface="+mn-lt"/>
                <a:cs typeface="+mn-lt"/>
              </a:rPr>
              <a:t>knowledge-sharing</a:t>
            </a:r>
            <a:r>
              <a:rPr lang="en-GB" dirty="0">
                <a:ea typeface="+mn-lt"/>
                <a:cs typeface="+mn-lt"/>
              </a:rPr>
              <a:t>. The learnings from the project are widely accessible and are currently being implemented in different locations, contexts and configurations, to demonstrate the possibilities of the </a:t>
            </a:r>
            <a:r>
              <a:rPr lang="en-GB" b="1" dirty="0">
                <a:ea typeface="+mn-lt"/>
                <a:cs typeface="+mn-lt"/>
              </a:rPr>
              <a:t>scalability principle</a:t>
            </a:r>
            <a:r>
              <a:rPr lang="en-GB" dirty="0">
                <a:ea typeface="+mn-lt"/>
                <a:cs typeface="+mn-lt"/>
              </a:rPr>
              <a:t>.</a:t>
            </a:r>
            <a:endParaRPr lang="en-GB" dirty="0"/>
          </a:p>
        </p:txBody>
      </p:sp>
    </p:spTree>
    <p:extLst>
      <p:ext uri="{BB962C8B-B14F-4D97-AF65-F5344CB8AC3E}">
        <p14:creationId xmlns:p14="http://schemas.microsoft.com/office/powerpoint/2010/main" val="921538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77C21-7992-47B2-55BE-3D5813693446}"/>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9CA9C6A3-E0BE-62E7-EBE2-D41244820CED}"/>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BF1918DA-8DCD-D8AD-5B2E-52256DD6F2DB}"/>
              </a:ext>
            </a:extLst>
          </p:cNvPr>
          <p:cNvSpPr txBox="1">
            <a:spLocks/>
          </p:cNvSpPr>
          <p:nvPr/>
        </p:nvSpPr>
        <p:spPr>
          <a:xfrm>
            <a:off x="519598" y="4536377"/>
            <a:ext cx="1115853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a:rPr>
              <a:t>III. SECTION – ADHERENCE TO THE NEB</a:t>
            </a:r>
            <a:endParaRPr lang="en-US">
              <a:latin typeface="Aptos Display" panose="02110004020202020204"/>
            </a:endParaRPr>
          </a:p>
        </p:txBody>
      </p:sp>
    </p:spTree>
    <p:extLst>
      <p:ext uri="{BB962C8B-B14F-4D97-AF65-F5344CB8AC3E}">
        <p14:creationId xmlns:p14="http://schemas.microsoft.com/office/powerpoint/2010/main" val="3352426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94F08-E8BE-F888-E3B5-3DCBBDF215E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EE47FF65-2FA2-3844-55A8-5B418E2147CF}"/>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C77984DB-8816-81CA-623C-B904E6AC0C4A}"/>
              </a:ext>
            </a:extLst>
          </p:cNvPr>
          <p:cNvSpPr txBox="1">
            <a:spLocks/>
          </p:cNvSpPr>
          <p:nvPr/>
        </p:nvSpPr>
        <p:spPr>
          <a:xfrm>
            <a:off x="412442" y="22631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a:rPr>
              <a:t>Question - </a:t>
            </a:r>
            <a:r>
              <a:rPr lang="en-GB" sz="4800" b="1" i="1">
                <a:latin typeface="Titillium Web"/>
              </a:rPr>
              <a:t>Aesthetics</a:t>
            </a:r>
            <a:endParaRPr lang="en-GB" sz="3200" i="1">
              <a:latin typeface="Titillium Web"/>
            </a:endParaRPr>
          </a:p>
        </p:txBody>
      </p:sp>
      <p:pic>
        <p:nvPicPr>
          <p:cNvPr id="6" name="Screenshot 2026-03-01 at 22.06.13.png" descr="Screenshot 2026-03-01 at 22.06.13.png">
            <a:extLst>
              <a:ext uri="{FF2B5EF4-FFF2-40B4-BE49-F238E27FC236}">
                <a16:creationId xmlns:a16="http://schemas.microsoft.com/office/drawing/2014/main" id="{F22BCE0C-D81F-2CAE-0E3D-A222A33414AA}"/>
              </a:ext>
            </a:extLst>
          </p:cNvPr>
          <p:cNvPicPr>
            <a:picLocks noChangeAspect="1"/>
          </p:cNvPicPr>
          <p:nvPr/>
        </p:nvPicPr>
        <p:blipFill>
          <a:blip r:embed="rId3"/>
          <a:srcRect l="2060" t="3060" r="5815" b="8156"/>
          <a:stretch>
            <a:fillRect/>
          </a:stretch>
        </p:blipFill>
        <p:spPr>
          <a:xfrm>
            <a:off x="4286882" y="1838810"/>
            <a:ext cx="7279884" cy="4721915"/>
          </a:xfrm>
          <a:prstGeom prst="rect">
            <a:avLst/>
          </a:prstGeom>
          <a:ln w="12700">
            <a:miter lim="400000"/>
          </a:ln>
        </p:spPr>
      </p:pic>
      <p:sp>
        <p:nvSpPr>
          <p:cNvPr id="5" name="Text Placeholder 5">
            <a:extLst>
              <a:ext uri="{FF2B5EF4-FFF2-40B4-BE49-F238E27FC236}">
                <a16:creationId xmlns:a16="http://schemas.microsoft.com/office/drawing/2014/main" id="{2C37F686-1C6E-ACE7-B4DA-12610B29A084}"/>
              </a:ext>
            </a:extLst>
          </p:cNvPr>
          <p:cNvSpPr txBox="1">
            <a:spLocks/>
          </p:cNvSpPr>
          <p:nvPr/>
        </p:nvSpPr>
        <p:spPr>
          <a:xfrm>
            <a:off x="415511" y="2357642"/>
            <a:ext cx="3562622" cy="3675563"/>
          </a:xfrm>
          <a:prstGeom prst="rect">
            <a:avLst/>
          </a:prstGeom>
        </p:spPr>
        <p:txBody>
          <a:bodyPr vert="horz" lIns="0" tIns="54000" rIns="0" bIns="0" rtlCol="0" anchor="t">
            <a:noAutofit/>
          </a:bodyPr>
          <a:lstStyle>
            <a:lvl1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1pPr>
            <a:lvl2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2pPr>
            <a:lvl3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3pPr>
            <a:lvl4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4pPr>
            <a:lvl5pPr marL="342900" indent="-342900" algn="l" defTabSz="914400" rtl="0" eaLnBrk="1" latinLnBrk="0" hangingPunct="1">
              <a:lnSpc>
                <a:spcPct val="100000"/>
              </a:lnSpc>
              <a:spcBef>
                <a:spcPts val="0"/>
              </a:spcBef>
              <a:spcAft>
                <a:spcPts val="3000"/>
              </a:spcAft>
              <a:buClrTx/>
              <a:buFont typeface="+mj-lt"/>
              <a:buAutoNum type="arabicPeriod"/>
              <a:tabLst/>
              <a:defRPr sz="1600" b="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6pPr>
            <a:lvl7pPr marL="342900" indent="-342900" algn="l" defTabSz="914400" rtl="0" eaLnBrk="1" latinLnBrk="0" hangingPunct="1">
              <a:lnSpc>
                <a:spcPct val="100000"/>
              </a:lnSpc>
              <a:spcBef>
                <a:spcPts val="0"/>
              </a:spcBef>
              <a:spcAft>
                <a:spcPts val="3000"/>
              </a:spcAft>
              <a:buClrTx/>
              <a:buFont typeface="+mj-lt"/>
              <a:buAutoNum type="arabicPeriod"/>
              <a:defRPr sz="1600" b="0" kern="1200" baseline="0">
                <a:solidFill>
                  <a:schemeClr val="tx1"/>
                </a:solidFill>
                <a:latin typeface="+mn-lt"/>
                <a:ea typeface="+mn-ea"/>
                <a:cs typeface="+mn-cs"/>
              </a:defRPr>
            </a:lvl7pPr>
            <a:lvl8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8pPr>
            <a:lvl9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baseline="0">
                <a:solidFill>
                  <a:schemeClr val="tx1"/>
                </a:solidFill>
                <a:latin typeface="+mn-lt"/>
                <a:ea typeface="+mn-ea"/>
                <a:cs typeface="+mn-cs"/>
              </a:defRPr>
            </a:lvl9pPr>
          </a:lstStyle>
          <a:p>
            <a:pPr marL="0" indent="0">
              <a:buNone/>
              <a:defRPr/>
            </a:pPr>
            <a:r>
              <a:rPr lang="en-US" b="1">
                <a:latin typeface="Titillium Web"/>
              </a:rPr>
              <a:t>TIPS</a:t>
            </a:r>
            <a:r>
              <a:rPr lang="en-US" b="1">
                <a:latin typeface="Titillium Web"/>
                <a:ea typeface="+mn-lt"/>
                <a:cs typeface="+mn-lt"/>
              </a:rPr>
              <a:t>:</a:t>
            </a:r>
            <a:r>
              <a:rPr lang="en-US" b="1">
                <a:ea typeface="+mn-lt"/>
                <a:cs typeface="+mn-lt"/>
              </a:rPr>
              <a:t> </a:t>
            </a:r>
            <a:endParaRPr lang="en-US" b="1">
              <a:latin typeface="Aptos" panose="02110004020202020204"/>
            </a:endParaRPr>
          </a:p>
          <a:p>
            <a:pPr marL="285750" indent="-285750">
              <a:buFont typeface="Arial"/>
              <a:buChar char="•"/>
              <a:defRPr/>
            </a:pPr>
            <a:r>
              <a:rPr lang="en-US">
                <a:latin typeface="Titillium Web"/>
              </a:rPr>
              <a:t>Aesthetics can feel fluffy – provide concrete examples to make the reader better understand your project</a:t>
            </a:r>
            <a:endParaRPr lang="en-US">
              <a:latin typeface="Aptos" panose="02110004020202020204"/>
            </a:endParaRPr>
          </a:p>
          <a:p>
            <a:pPr marL="285750" indent="-285750">
              <a:buFont typeface="Arial"/>
              <a:buChar char="•"/>
              <a:defRPr/>
            </a:pPr>
            <a:r>
              <a:rPr lang="en-US">
                <a:latin typeface="Titillium Web"/>
              </a:rPr>
              <a:t>Evidence and data to back your claims up, and quotes from users and stakeholders of your project is a strength</a:t>
            </a:r>
            <a:endParaRPr lang="en-US">
              <a:latin typeface="Titillium Web" panose="00000500000000000000" pitchFamily="2" charset="0"/>
            </a:endParaRPr>
          </a:p>
          <a:p>
            <a:pPr marL="285750" indent="-285750">
              <a:buFont typeface="Arial"/>
              <a:buChar char="•"/>
              <a:defRPr/>
            </a:pPr>
            <a:r>
              <a:rPr lang="en-US">
                <a:solidFill>
                  <a:srgbClr val="000000"/>
                </a:solidFill>
                <a:latin typeface="Titillium Web"/>
              </a:rPr>
              <a:t>Focus on one aspects of aesthetics at the time - from material to social and emotional</a:t>
            </a:r>
            <a:endParaRPr lang="en-US">
              <a:solidFill>
                <a:srgbClr val="000000"/>
              </a:solidFill>
              <a:latin typeface="Titillium Web" panose="00000500000000000000" pitchFamily="2" charset="0"/>
            </a:endParaRPr>
          </a:p>
        </p:txBody>
      </p:sp>
    </p:spTree>
    <p:extLst>
      <p:ext uri="{BB962C8B-B14F-4D97-AF65-F5344CB8AC3E}">
        <p14:creationId xmlns:p14="http://schemas.microsoft.com/office/powerpoint/2010/main" val="185564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45B30-A19A-46B5-86A8-98DA630C854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088099C-7A62-09BF-0CD1-45BA85A7B771}"/>
              </a:ext>
            </a:extLst>
          </p:cNvPr>
          <p:cNvSpPr txBox="1"/>
          <p:nvPr/>
        </p:nvSpPr>
        <p:spPr>
          <a:xfrm>
            <a:off x="340574" y="330976"/>
            <a:ext cx="11313797"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ea typeface="+mn-lt"/>
                <a:cs typeface="+mn-lt"/>
              </a:rPr>
              <a:t>Answer from a previous winner </a:t>
            </a:r>
            <a:endParaRPr lang="en-US" sz="1600">
              <a:ea typeface="+mn-lt"/>
              <a:cs typeface="+mn-lt"/>
            </a:endParaRPr>
          </a:p>
          <a:p>
            <a:endParaRPr lang="en-GB" sz="1600" b="1" dirty="0">
              <a:ea typeface="+mn-lt"/>
              <a:cs typeface="+mn-lt"/>
            </a:endParaRPr>
          </a:p>
          <a:p>
            <a:r>
              <a:rPr lang="en-GB" sz="1600">
                <a:ea typeface="+mn-lt"/>
                <a:cs typeface="+mn-lt"/>
              </a:rPr>
              <a:t>Promprylad is a unique example of how industrial heritage can be transformed into an </a:t>
            </a:r>
            <a:r>
              <a:rPr lang="en-GB" sz="1600" dirty="0">
                <a:ea typeface="+mn-lt"/>
                <a:cs typeface="+mn-lt"/>
              </a:rPr>
              <a:t>aesthetically appealing and culturally vibrant space that enhances the quality of experience for people. The project </a:t>
            </a:r>
            <a:r>
              <a:rPr lang="en-GB" sz="1600" b="1" dirty="0">
                <a:ea typeface="+mn-lt"/>
                <a:cs typeface="+mn-lt"/>
              </a:rPr>
              <a:t>preserves the authenticity</a:t>
            </a:r>
            <a:r>
              <a:rPr lang="en-GB" sz="1600" dirty="0">
                <a:ea typeface="+mn-lt"/>
                <a:cs typeface="+mn-lt"/>
              </a:rPr>
              <a:t> of the former factory while integrating </a:t>
            </a:r>
            <a:r>
              <a:rPr lang="en-GB" sz="1600" b="1" dirty="0">
                <a:ea typeface="+mn-lt"/>
                <a:cs typeface="+mn-lt"/>
              </a:rPr>
              <a:t>modern design elements</a:t>
            </a:r>
            <a:r>
              <a:rPr lang="en-GB" sz="1600" dirty="0">
                <a:ea typeface="+mn-lt"/>
                <a:cs typeface="+mn-lt"/>
              </a:rPr>
              <a:t> that foster creativity, collaboration, and well-being.</a:t>
            </a:r>
            <a:endParaRPr lang="en-US" sz="1600"/>
          </a:p>
          <a:p>
            <a:endParaRPr lang="en-GB" sz="1600" dirty="0"/>
          </a:p>
          <a:p>
            <a:r>
              <a:rPr lang="en-GB" sz="1600" dirty="0">
                <a:ea typeface="+mn-lt"/>
                <a:cs typeface="+mn-lt"/>
              </a:rPr>
              <a:t>The key aesthetic objective was to maintain the historical identity of the building while making it welcoming and functional. The design team </a:t>
            </a:r>
            <a:r>
              <a:rPr lang="en-GB" sz="1600" b="1" dirty="0">
                <a:ea typeface="+mn-lt"/>
                <a:cs typeface="+mn-lt"/>
              </a:rPr>
              <a:t>carefully </a:t>
            </a:r>
            <a:r>
              <a:rPr lang="en-GB" sz="1600" dirty="0">
                <a:ea typeface="+mn-lt"/>
                <a:cs typeface="+mn-lt"/>
              </a:rPr>
              <a:t>restored original industrial elements—exposed brick walls, steel structures, and large factory windows—blending them with contemporary architecture, sustainable materials, and open-plan spaces. This creates an </a:t>
            </a:r>
            <a:r>
              <a:rPr lang="en-GB" sz="1600" b="1" dirty="0">
                <a:ea typeface="+mn-lt"/>
                <a:cs typeface="+mn-lt"/>
              </a:rPr>
              <a:t>atmosphere</a:t>
            </a:r>
            <a:r>
              <a:rPr lang="en-GB" sz="1600" dirty="0">
                <a:ea typeface="+mn-lt"/>
                <a:cs typeface="+mn-lt"/>
              </a:rPr>
              <a:t> that is both inspiring and comfortable.</a:t>
            </a:r>
            <a:endParaRPr lang="en-GB" sz="1600" dirty="0"/>
          </a:p>
          <a:p>
            <a:endParaRPr lang="en-GB" sz="1600" dirty="0"/>
          </a:p>
          <a:p>
            <a:r>
              <a:rPr lang="en-GB" sz="1600" dirty="0">
                <a:ea typeface="+mn-lt"/>
                <a:cs typeface="+mn-lt"/>
              </a:rPr>
              <a:t>Another critical objective was to ensure a human-</a:t>
            </a:r>
            <a:r>
              <a:rPr lang="en-GB" sz="1600" dirty="0" err="1">
                <a:ea typeface="+mn-lt"/>
                <a:cs typeface="+mn-lt"/>
              </a:rPr>
              <a:t>centered</a:t>
            </a:r>
            <a:r>
              <a:rPr lang="en-GB" sz="1600" dirty="0">
                <a:ea typeface="+mn-lt"/>
                <a:cs typeface="+mn-lt"/>
              </a:rPr>
              <a:t> experience. The spaces are designed to </a:t>
            </a:r>
            <a:r>
              <a:rPr lang="en-GB" sz="1600" b="1" dirty="0">
                <a:ea typeface="+mn-lt"/>
                <a:cs typeface="+mn-lt"/>
              </a:rPr>
              <a:t>encourage interaction, creativity, and productivity</a:t>
            </a:r>
            <a:r>
              <a:rPr lang="en-GB" sz="1600" dirty="0">
                <a:ea typeface="+mn-lt"/>
                <a:cs typeface="+mn-lt"/>
              </a:rPr>
              <a:t>. Flexible layouts allow for different uses, from co-working and educational programs to cultural events and community gatherings. Natural light, greenery, and open areas enhance well-being and provide a connection to nature within an urban environment.</a:t>
            </a:r>
            <a:endParaRPr lang="en-GB" sz="1600" dirty="0"/>
          </a:p>
          <a:p>
            <a:endParaRPr lang="en-GB" sz="1600" dirty="0"/>
          </a:p>
          <a:p>
            <a:r>
              <a:rPr lang="en-GB" sz="1600" b="1" dirty="0">
                <a:ea typeface="+mn-lt"/>
                <a:cs typeface="+mn-lt"/>
              </a:rPr>
              <a:t>Art and culture </a:t>
            </a:r>
            <a:r>
              <a:rPr lang="en-GB" sz="1600" dirty="0">
                <a:ea typeface="+mn-lt"/>
                <a:cs typeface="+mn-lt"/>
              </a:rPr>
              <a:t>play a central role in Promprylad’s transformation. The project hosts exhibitions, performances, and artistic interventions, making culture accessible and integrated into everyday life. </a:t>
            </a:r>
            <a:r>
              <a:rPr lang="en-GB" sz="1600" b="1" dirty="0">
                <a:ea typeface="+mn-lt"/>
                <a:cs typeface="+mn-lt"/>
              </a:rPr>
              <a:t>Local artists</a:t>
            </a:r>
            <a:r>
              <a:rPr lang="en-GB" sz="1600" dirty="0">
                <a:ea typeface="+mn-lt"/>
                <a:cs typeface="+mn-lt"/>
              </a:rPr>
              <a:t> contribute to the space’s identity, ensuring that it reflects the city’s creative pulse.</a:t>
            </a:r>
            <a:endParaRPr lang="en-GB" sz="1600" dirty="0"/>
          </a:p>
          <a:p>
            <a:endParaRPr lang="en-GB" sz="1600" dirty="0"/>
          </a:p>
          <a:p>
            <a:r>
              <a:rPr lang="en-GB" sz="1600">
                <a:ea typeface="+mn-lt"/>
                <a:cs typeface="+mn-lt"/>
              </a:rPr>
              <a:t>Promprylad is an exemplary case of how design can shape experiences, revive industrial heritage, and build a strong cultural identity. It serves as a model for rethinking urban spaces—not just as functional areas but as places that inspire, connect, and enrich communities.</a:t>
            </a:r>
            <a:endParaRPr lang="en-US" sz="1600"/>
          </a:p>
        </p:txBody>
      </p:sp>
    </p:spTree>
    <p:extLst>
      <p:ext uri="{BB962C8B-B14F-4D97-AF65-F5344CB8AC3E}">
        <p14:creationId xmlns:p14="http://schemas.microsoft.com/office/powerpoint/2010/main" val="1311525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C6051-77DB-22AC-7C94-21FAD9EDCA5A}"/>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A10EF91-0209-6A72-FC36-924007E38FFF}"/>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99E980D2-0741-CE4D-0D3F-9092101D88B4}"/>
              </a:ext>
            </a:extLst>
          </p:cNvPr>
          <p:cNvSpPr txBox="1">
            <a:spLocks/>
          </p:cNvSpPr>
          <p:nvPr/>
        </p:nvSpPr>
        <p:spPr>
          <a:xfrm>
            <a:off x="412442" y="22631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a:rPr>
              <a:t>Question – </a:t>
            </a:r>
            <a:r>
              <a:rPr lang="en-GB" sz="4800" b="1" i="1">
                <a:latin typeface="Titillium Web"/>
              </a:rPr>
              <a:t>Participatory </a:t>
            </a:r>
            <a:endParaRPr lang="en-GB" sz="3200" i="1">
              <a:latin typeface="Titillium Web"/>
            </a:endParaRPr>
          </a:p>
        </p:txBody>
      </p:sp>
      <p:sp>
        <p:nvSpPr>
          <p:cNvPr id="5" name="Text Placeholder 5">
            <a:extLst>
              <a:ext uri="{FF2B5EF4-FFF2-40B4-BE49-F238E27FC236}">
                <a16:creationId xmlns:a16="http://schemas.microsoft.com/office/drawing/2014/main" id="{B16B9B94-B9ED-39EE-1C77-EBF3768D7930}"/>
              </a:ext>
            </a:extLst>
          </p:cNvPr>
          <p:cNvSpPr txBox="1">
            <a:spLocks/>
          </p:cNvSpPr>
          <p:nvPr/>
        </p:nvSpPr>
        <p:spPr>
          <a:xfrm>
            <a:off x="415511" y="2357642"/>
            <a:ext cx="3269546" cy="3675563"/>
          </a:xfrm>
          <a:prstGeom prst="rect">
            <a:avLst/>
          </a:prstGeom>
        </p:spPr>
        <p:txBody>
          <a:bodyPr vert="horz" lIns="0" tIns="54000" rIns="0" bIns="0" rtlCol="0" anchor="t">
            <a:noAutofit/>
          </a:bodyPr>
          <a:lstStyle>
            <a:lvl1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1pPr>
            <a:lvl2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2pPr>
            <a:lvl3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3pPr>
            <a:lvl4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4pPr>
            <a:lvl5pPr marL="342900" indent="-342900" algn="l" defTabSz="914400" rtl="0" eaLnBrk="1" latinLnBrk="0" hangingPunct="1">
              <a:lnSpc>
                <a:spcPct val="100000"/>
              </a:lnSpc>
              <a:spcBef>
                <a:spcPts val="0"/>
              </a:spcBef>
              <a:spcAft>
                <a:spcPts val="3000"/>
              </a:spcAft>
              <a:buClrTx/>
              <a:buFont typeface="+mj-lt"/>
              <a:buAutoNum type="arabicPeriod"/>
              <a:tabLst/>
              <a:defRPr sz="1600" b="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6pPr>
            <a:lvl7pPr marL="342900" indent="-342900" algn="l" defTabSz="914400" rtl="0" eaLnBrk="1" latinLnBrk="0" hangingPunct="1">
              <a:lnSpc>
                <a:spcPct val="100000"/>
              </a:lnSpc>
              <a:spcBef>
                <a:spcPts val="0"/>
              </a:spcBef>
              <a:spcAft>
                <a:spcPts val="3000"/>
              </a:spcAft>
              <a:buClrTx/>
              <a:buFont typeface="+mj-lt"/>
              <a:buAutoNum type="arabicPeriod"/>
              <a:defRPr sz="1600" b="0" kern="1200" baseline="0">
                <a:solidFill>
                  <a:schemeClr val="tx1"/>
                </a:solidFill>
                <a:latin typeface="+mn-lt"/>
                <a:ea typeface="+mn-ea"/>
                <a:cs typeface="+mn-cs"/>
              </a:defRPr>
            </a:lvl7pPr>
            <a:lvl8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8pPr>
            <a:lvl9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baseline="0">
                <a:solidFill>
                  <a:schemeClr val="tx1"/>
                </a:solidFill>
                <a:latin typeface="+mn-lt"/>
                <a:ea typeface="+mn-ea"/>
                <a:cs typeface="+mn-cs"/>
              </a:defRPr>
            </a:lvl9pPr>
          </a:lstStyle>
          <a:p>
            <a:pPr marL="0" indent="0">
              <a:buNone/>
              <a:defRPr/>
            </a:pPr>
            <a:r>
              <a:rPr lang="en-US" b="1">
                <a:latin typeface="Titillium Web"/>
              </a:rPr>
              <a:t>TIPS</a:t>
            </a:r>
            <a:r>
              <a:rPr lang="en-US" b="1">
                <a:latin typeface="Titillium Web"/>
                <a:ea typeface="+mn-lt"/>
                <a:cs typeface="+mn-lt"/>
              </a:rPr>
              <a:t>:</a:t>
            </a:r>
            <a:r>
              <a:rPr lang="en-US" b="1">
                <a:ea typeface="+mn-lt"/>
                <a:cs typeface="+mn-lt"/>
              </a:rPr>
              <a:t> </a:t>
            </a:r>
            <a:endParaRPr lang="en-US" b="1">
              <a:latin typeface="Aptos" panose="02110004020202020204"/>
            </a:endParaRPr>
          </a:p>
          <a:p>
            <a:pPr marL="285750" indent="-285750">
              <a:buFont typeface="Arial"/>
              <a:buChar char="•"/>
              <a:defRPr/>
            </a:pPr>
            <a:r>
              <a:rPr lang="en-US">
                <a:latin typeface="Titillium Web"/>
              </a:rPr>
              <a:t>Describe how participation had a positive impact on the  participants e.g. boosting their self-confidence, contributing to learning, creating agency and sense of care for the final product</a:t>
            </a:r>
          </a:p>
          <a:p>
            <a:pPr marL="285750" indent="-285750">
              <a:buFont typeface="Arial"/>
              <a:buChar char="•"/>
              <a:defRPr/>
            </a:pPr>
            <a:r>
              <a:rPr lang="en-US">
                <a:latin typeface="Titillium Web"/>
              </a:rPr>
              <a:t>Highlight the innovativeness of your participatory methods </a:t>
            </a:r>
          </a:p>
          <a:p>
            <a:pPr>
              <a:buFont typeface="Arial" panose="02110004020202020204"/>
              <a:buChar char="•"/>
              <a:defRPr/>
            </a:pPr>
            <a:endParaRPr lang="en-US" b="1">
              <a:latin typeface="Titillium Web" panose="00000500000000000000" pitchFamily="2" charset="0"/>
            </a:endParaRPr>
          </a:p>
          <a:p>
            <a:pPr>
              <a:buFont typeface="Arial" panose="02110004020202020204"/>
              <a:buChar char="•"/>
              <a:defRPr/>
            </a:pPr>
            <a:endParaRPr lang="en-GB">
              <a:solidFill>
                <a:srgbClr val="000000"/>
              </a:solidFill>
              <a:latin typeface="Aptos" panose="02110004020202020204"/>
            </a:endParaRPr>
          </a:p>
        </p:txBody>
      </p:sp>
      <p:pic>
        <p:nvPicPr>
          <p:cNvPr id="3" name="Picture 2" descr="A white paper with black text&#10;&#10;AI-generated content may be incorrect.">
            <a:extLst>
              <a:ext uri="{FF2B5EF4-FFF2-40B4-BE49-F238E27FC236}">
                <a16:creationId xmlns:a16="http://schemas.microsoft.com/office/drawing/2014/main" id="{BA857BF4-72D0-0515-AD37-1EAC82E338E6}"/>
              </a:ext>
            </a:extLst>
          </p:cNvPr>
          <p:cNvPicPr>
            <a:picLocks noChangeAspect="1"/>
          </p:cNvPicPr>
          <p:nvPr/>
        </p:nvPicPr>
        <p:blipFill>
          <a:blip r:embed="rId3"/>
          <a:stretch>
            <a:fillRect/>
          </a:stretch>
        </p:blipFill>
        <p:spPr>
          <a:xfrm>
            <a:off x="4556388" y="2643346"/>
            <a:ext cx="7315892" cy="3611327"/>
          </a:xfrm>
          <a:prstGeom prst="rect">
            <a:avLst/>
          </a:prstGeom>
        </p:spPr>
      </p:pic>
    </p:spTree>
    <p:extLst>
      <p:ext uri="{BB962C8B-B14F-4D97-AF65-F5344CB8AC3E}">
        <p14:creationId xmlns:p14="http://schemas.microsoft.com/office/powerpoint/2010/main" val="2869525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21DF3-9A83-879E-C56A-2F0A50FA0804}"/>
            </a:ext>
          </a:extLst>
        </p:cNvPr>
        <p:cNvGrpSpPr/>
        <p:nvPr/>
      </p:nvGrpSpPr>
      <p:grpSpPr>
        <a:xfrm>
          <a:off x="0" y="0"/>
          <a:ext cx="0" cy="0"/>
          <a:chOff x="0" y="0"/>
          <a:chExt cx="0" cy="0"/>
        </a:xfrm>
      </p:grpSpPr>
      <p:pic>
        <p:nvPicPr>
          <p:cNvPr id="11" name="Image 5">
            <a:extLst>
              <a:ext uri="{FF2B5EF4-FFF2-40B4-BE49-F238E27FC236}">
                <a16:creationId xmlns:a16="http://schemas.microsoft.com/office/drawing/2014/main" id="{AF47A261-B757-6AAD-B3B0-62001693E400}"/>
              </a:ext>
            </a:extLst>
          </p:cNvPr>
          <p:cNvPicPr>
            <a:picLocks noChangeAspect="1"/>
          </p:cNvPicPr>
          <p:nvPr/>
        </p:nvPicPr>
        <p:blipFill>
          <a:blip r:embed="rId2"/>
          <a:srcRect r="5368"/>
          <a:stretch>
            <a:fillRect/>
          </a:stretch>
        </p:blipFill>
        <p:spPr>
          <a:xfrm>
            <a:off x="-1" y="0"/>
            <a:ext cx="12192001" cy="6858000"/>
          </a:xfrm>
          <a:prstGeom prst="rect">
            <a:avLst/>
          </a:prstGeom>
        </p:spPr>
      </p:pic>
      <p:pic>
        <p:nvPicPr>
          <p:cNvPr id="4" name="Image 3">
            <a:extLst>
              <a:ext uri="{FF2B5EF4-FFF2-40B4-BE49-F238E27FC236}">
                <a16:creationId xmlns:a16="http://schemas.microsoft.com/office/drawing/2014/main" id="{017B6095-5F26-D38E-BA9A-965B4E4C8A3F}"/>
              </a:ext>
            </a:extLst>
          </p:cNvPr>
          <p:cNvPicPr>
            <a:picLocks noChangeAspect="1"/>
          </p:cNvPicPr>
          <p:nvPr/>
        </p:nvPicPr>
        <p:blipFill>
          <a:blip r:embed="rId2"/>
          <a:srcRect l="20936"/>
          <a:stretch>
            <a:fillRect/>
          </a:stretch>
        </p:blipFill>
        <p:spPr>
          <a:xfrm>
            <a:off x="0" y="0"/>
            <a:ext cx="12192000" cy="6858000"/>
          </a:xfrm>
          <a:prstGeom prst="rect">
            <a:avLst/>
          </a:prstGeom>
        </p:spPr>
      </p:pic>
      <p:sp>
        <p:nvSpPr>
          <p:cNvPr id="5" name="Text Placeholder 5">
            <a:extLst>
              <a:ext uri="{FF2B5EF4-FFF2-40B4-BE49-F238E27FC236}">
                <a16:creationId xmlns:a16="http://schemas.microsoft.com/office/drawing/2014/main" id="{9BCDED17-67E6-CEE5-6819-B0E49E4C1096}"/>
              </a:ext>
            </a:extLst>
          </p:cNvPr>
          <p:cNvSpPr txBox="1">
            <a:spLocks/>
          </p:cNvSpPr>
          <p:nvPr/>
        </p:nvSpPr>
        <p:spPr>
          <a:xfrm>
            <a:off x="3927300" y="1410991"/>
            <a:ext cx="6132502" cy="1296897"/>
          </a:xfrm>
          <a:prstGeom prst="rect">
            <a:avLst/>
          </a:prstGeom>
        </p:spPr>
        <p:txBody>
          <a:bodyPr vert="horz" lIns="0" tIns="54000" rIns="0" bIns="0" rtlCol="0" anchor="t">
            <a:noAutofit/>
          </a:bodyPr>
          <a:lstStyle>
            <a:lvl1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1pPr>
            <a:lvl2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2pPr>
            <a:lvl3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3pPr>
            <a:lvl4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4pPr>
            <a:lvl5pPr marL="342900" indent="-342900" algn="l" defTabSz="914400" rtl="0" eaLnBrk="1" latinLnBrk="0" hangingPunct="1">
              <a:lnSpc>
                <a:spcPct val="100000"/>
              </a:lnSpc>
              <a:spcBef>
                <a:spcPts val="0"/>
              </a:spcBef>
              <a:spcAft>
                <a:spcPts val="3000"/>
              </a:spcAft>
              <a:buClrTx/>
              <a:buFont typeface="+mj-lt"/>
              <a:buAutoNum type="arabicPeriod"/>
              <a:tabLst/>
              <a:defRPr sz="1600" b="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6pPr>
            <a:lvl7pPr marL="342900" indent="-342900" algn="l" defTabSz="914400" rtl="0" eaLnBrk="1" latinLnBrk="0" hangingPunct="1">
              <a:lnSpc>
                <a:spcPct val="100000"/>
              </a:lnSpc>
              <a:spcBef>
                <a:spcPts val="0"/>
              </a:spcBef>
              <a:spcAft>
                <a:spcPts val="3000"/>
              </a:spcAft>
              <a:buClrTx/>
              <a:buFont typeface="+mj-lt"/>
              <a:buAutoNum type="arabicPeriod"/>
              <a:defRPr sz="1600" b="0" kern="1200" baseline="0">
                <a:solidFill>
                  <a:schemeClr val="tx1"/>
                </a:solidFill>
                <a:latin typeface="+mn-lt"/>
                <a:ea typeface="+mn-ea"/>
                <a:cs typeface="+mn-cs"/>
              </a:defRPr>
            </a:lvl7pPr>
            <a:lvl8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8pPr>
            <a:lvl9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baseline="0">
                <a:solidFill>
                  <a:schemeClr val="tx1"/>
                </a:solidFill>
                <a:latin typeface="+mn-lt"/>
                <a:ea typeface="+mn-ea"/>
                <a:cs typeface="+mn-cs"/>
              </a:defRPr>
            </a:lvl9pPr>
          </a:lstStyle>
          <a:p>
            <a:pPr algn="just">
              <a:spcAft>
                <a:spcPts val="0"/>
              </a:spcAft>
              <a:buFont typeface="Arial" panose="02110004020202020204"/>
              <a:buChar char="•"/>
              <a:defRPr/>
            </a:pPr>
            <a:r>
              <a:rPr lang="en-US" sz="1800">
                <a:latin typeface="Titillium Web"/>
              </a:rPr>
              <a:t>Enhancing Circularity, Sustainability, and Innovation</a:t>
            </a:r>
          </a:p>
          <a:p>
            <a:pPr algn="just">
              <a:spcAft>
                <a:spcPts val="0"/>
              </a:spcAft>
              <a:buFont typeface="Arial" panose="02110004020202020204"/>
              <a:buChar char="•"/>
              <a:defRPr/>
            </a:pPr>
            <a:r>
              <a:rPr lang="en-US" sz="1800">
                <a:latin typeface="Titillium Web"/>
              </a:rPr>
              <a:t>Strengthening Local Democracy and Inclusion</a:t>
            </a:r>
          </a:p>
          <a:p>
            <a:pPr algn="just">
              <a:spcAft>
                <a:spcPts val="0"/>
              </a:spcAft>
              <a:buFont typeface="Arial" panose="02110004020202020204"/>
              <a:buChar char="•"/>
              <a:defRPr/>
            </a:pPr>
            <a:r>
              <a:rPr lang="en-US" sz="1800">
                <a:latin typeface="Titillium Web"/>
              </a:rPr>
              <a:t>Arts, Culture, and Heritage as Drivers of Change</a:t>
            </a:r>
          </a:p>
          <a:p>
            <a:pPr algn="just">
              <a:spcAft>
                <a:spcPts val="0"/>
              </a:spcAft>
              <a:buFont typeface="Arial" panose="02110004020202020204"/>
              <a:buChar char="•"/>
              <a:defRPr/>
            </a:pPr>
            <a:r>
              <a:rPr lang="en-US" sz="1800">
                <a:latin typeface="Titillium Web"/>
              </a:rPr>
              <a:t>Enablers for New European Bauhaus Transformation</a:t>
            </a:r>
          </a:p>
          <a:p>
            <a:pPr marL="0" indent="0">
              <a:buNone/>
              <a:defRPr/>
            </a:pPr>
            <a:endParaRPr lang="en-GB">
              <a:solidFill>
                <a:srgbClr val="000000"/>
              </a:solidFill>
              <a:latin typeface="Titillium Web" panose="00000500000000000000" pitchFamily="2" charset="0"/>
            </a:endParaRPr>
          </a:p>
          <a:p>
            <a:pPr lvl="0" algn="l" defTabSz="914400">
              <a:lnSpc>
                <a:spcPct val="100000"/>
              </a:lnSpc>
              <a:spcBef>
                <a:spcPts val="0"/>
              </a:spcBef>
              <a:spcAft>
                <a:spcPts val="3000"/>
              </a:spcAft>
              <a:buClrTx/>
              <a:buFont typeface="Arial" panose="02110004020202020204"/>
              <a:buChar char="•"/>
              <a:tabLst/>
              <a:defRPr/>
            </a:pPr>
            <a:endParaRPr lang="en-US" sz="1600" b="1" i="0" u="none" strike="noStrike" kern="1200" cap="none" spc="0" normalizeH="0" baseline="0" noProof="0">
              <a:ln>
                <a:noFill/>
              </a:ln>
              <a:effectLst/>
              <a:uLnTx/>
              <a:uFillTx/>
              <a:latin typeface="Titillium Web" panose="00000500000000000000" pitchFamily="2" charset="0"/>
            </a:endParaRPr>
          </a:p>
          <a:p>
            <a:pPr>
              <a:buFont typeface="Arial" panose="02110004020202020204"/>
              <a:buChar char="•"/>
              <a:defRPr/>
            </a:pPr>
            <a:endParaRPr lang="en-GB">
              <a:latin typeface="Aptos" panose="02110004020202020204"/>
            </a:endParaRPr>
          </a:p>
        </p:txBody>
      </p:sp>
      <p:pic>
        <p:nvPicPr>
          <p:cNvPr id="7" name="Image 7">
            <a:extLst>
              <a:ext uri="{FF2B5EF4-FFF2-40B4-BE49-F238E27FC236}">
                <a16:creationId xmlns:a16="http://schemas.microsoft.com/office/drawing/2014/main" id="{C08ABF85-1C40-0F53-42F4-FF99779CBFD6}"/>
              </a:ext>
            </a:extLst>
          </p:cNvPr>
          <p:cNvPicPr>
            <a:picLocks noChangeAspect="1"/>
          </p:cNvPicPr>
          <p:nvPr/>
        </p:nvPicPr>
        <p:blipFill>
          <a:blip r:embed="rId3"/>
          <a:stretch>
            <a:fillRect/>
          </a:stretch>
        </p:blipFill>
        <p:spPr>
          <a:xfrm rot="19301495">
            <a:off x="-2675495" y="-1679944"/>
            <a:ext cx="5350988" cy="6002999"/>
          </a:xfrm>
          <a:prstGeom prst="rect">
            <a:avLst/>
          </a:prstGeom>
        </p:spPr>
      </p:pic>
      <p:pic>
        <p:nvPicPr>
          <p:cNvPr id="10" name="Image 8">
            <a:extLst>
              <a:ext uri="{FF2B5EF4-FFF2-40B4-BE49-F238E27FC236}">
                <a16:creationId xmlns:a16="http://schemas.microsoft.com/office/drawing/2014/main" id="{1233808E-2699-0201-C740-020DCE2A261C}"/>
              </a:ext>
            </a:extLst>
          </p:cNvPr>
          <p:cNvPicPr>
            <a:picLocks noChangeAspect="1"/>
          </p:cNvPicPr>
          <p:nvPr/>
        </p:nvPicPr>
        <p:blipFill>
          <a:blip r:embed="rId3"/>
          <a:stretch>
            <a:fillRect/>
          </a:stretch>
        </p:blipFill>
        <p:spPr>
          <a:xfrm rot="19301495">
            <a:off x="-1655753" y="5026013"/>
            <a:ext cx="5350988" cy="6002999"/>
          </a:xfrm>
          <a:prstGeom prst="rect">
            <a:avLst/>
          </a:prstGeom>
        </p:spPr>
      </p:pic>
      <p:sp>
        <p:nvSpPr>
          <p:cNvPr id="2" name="ZoneTexte 5">
            <a:extLst>
              <a:ext uri="{FF2B5EF4-FFF2-40B4-BE49-F238E27FC236}">
                <a16:creationId xmlns:a16="http://schemas.microsoft.com/office/drawing/2014/main" id="{93D16A71-2DDB-473D-B350-4FE48DF24F91}"/>
              </a:ext>
            </a:extLst>
          </p:cNvPr>
          <p:cNvSpPr txBox="1"/>
          <p:nvPr/>
        </p:nvSpPr>
        <p:spPr>
          <a:xfrm>
            <a:off x="3701103" y="4220370"/>
            <a:ext cx="7635422" cy="484748"/>
          </a:xfrm>
          <a:prstGeom prst="rect">
            <a:avLst/>
          </a:prstGeom>
          <a:noFill/>
        </p:spPr>
        <p:txBody>
          <a:bodyPr wrap="square" lIns="91440" tIns="45720" rIns="91440" bIns="45720" rtlCol="0" anchor="t">
            <a:spAutoFit/>
          </a:bodyPr>
          <a:lstStyle/>
          <a:p>
            <a:pPr>
              <a:lnSpc>
                <a:spcPct val="80000"/>
              </a:lnSpc>
            </a:pPr>
            <a:r>
              <a:rPr lang="fr-BE" sz="3000" b="1">
                <a:latin typeface="Titillium Web"/>
              </a:rPr>
              <a:t>INTERNATIONAL TRACK</a:t>
            </a:r>
          </a:p>
        </p:txBody>
      </p:sp>
      <p:sp>
        <p:nvSpPr>
          <p:cNvPr id="3" name="Text Placeholder 5">
            <a:extLst>
              <a:ext uri="{FF2B5EF4-FFF2-40B4-BE49-F238E27FC236}">
                <a16:creationId xmlns:a16="http://schemas.microsoft.com/office/drawing/2014/main" id="{C0AD98F9-46FA-D1FC-5C33-7E61B51DD4BD}"/>
              </a:ext>
            </a:extLst>
          </p:cNvPr>
          <p:cNvSpPr txBox="1">
            <a:spLocks/>
          </p:cNvSpPr>
          <p:nvPr/>
        </p:nvSpPr>
        <p:spPr>
          <a:xfrm>
            <a:off x="3912504" y="3474622"/>
            <a:ext cx="6147298" cy="394334"/>
          </a:xfrm>
          <a:prstGeom prst="rect">
            <a:avLst/>
          </a:prstGeom>
        </p:spPr>
        <p:txBody>
          <a:bodyPr vert="horz" lIns="0" tIns="54000" rIns="0" bIns="0" rtlCol="0" anchor="t">
            <a:noAutofit/>
          </a:bodyPr>
          <a:lstStyle>
            <a:lvl1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1pPr>
            <a:lvl2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2pPr>
            <a:lvl3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3pPr>
            <a:lvl4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4pPr>
            <a:lvl5pPr marL="342900" indent="-342900" algn="l" defTabSz="914400" rtl="0" eaLnBrk="1" latinLnBrk="0" hangingPunct="1">
              <a:lnSpc>
                <a:spcPct val="100000"/>
              </a:lnSpc>
              <a:spcBef>
                <a:spcPts val="0"/>
              </a:spcBef>
              <a:spcAft>
                <a:spcPts val="3000"/>
              </a:spcAft>
              <a:buClrTx/>
              <a:buFont typeface="+mj-lt"/>
              <a:buAutoNum type="arabicPeriod"/>
              <a:tabLst/>
              <a:defRPr sz="1600" b="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6pPr>
            <a:lvl7pPr marL="342900" indent="-342900" algn="l" defTabSz="914400" rtl="0" eaLnBrk="1" latinLnBrk="0" hangingPunct="1">
              <a:lnSpc>
                <a:spcPct val="100000"/>
              </a:lnSpc>
              <a:spcBef>
                <a:spcPts val="0"/>
              </a:spcBef>
              <a:spcAft>
                <a:spcPts val="3000"/>
              </a:spcAft>
              <a:buClrTx/>
              <a:buFont typeface="+mj-lt"/>
              <a:buAutoNum type="arabicPeriod"/>
              <a:defRPr sz="1600" b="0" kern="1200" baseline="0">
                <a:solidFill>
                  <a:schemeClr val="tx1"/>
                </a:solidFill>
                <a:latin typeface="+mn-lt"/>
                <a:ea typeface="+mn-ea"/>
                <a:cs typeface="+mn-cs"/>
              </a:defRPr>
            </a:lvl7pPr>
            <a:lvl8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8pPr>
            <a:lvl9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baseline="0">
                <a:solidFill>
                  <a:schemeClr val="tx1"/>
                </a:solidFill>
                <a:latin typeface="+mn-lt"/>
                <a:ea typeface="+mn-ea"/>
                <a:cs typeface="+mn-cs"/>
              </a:defRPr>
            </a:lvl9pPr>
          </a:lstStyle>
          <a:p>
            <a:pPr marL="457200" indent="-457200" algn="just">
              <a:spcAft>
                <a:spcPts val="0"/>
              </a:spcAft>
              <a:buFont typeface="Arial" panose="02110004020202020204"/>
              <a:buChar char="•"/>
              <a:defRPr/>
            </a:pPr>
            <a:r>
              <a:rPr lang="en-US" sz="1800">
                <a:latin typeface="Titillium Web"/>
              </a:rPr>
              <a:t>Water Resilience</a:t>
            </a:r>
          </a:p>
          <a:p>
            <a:pPr lvl="0" algn="l" defTabSz="914400">
              <a:lnSpc>
                <a:spcPct val="100000"/>
              </a:lnSpc>
              <a:spcBef>
                <a:spcPts val="0"/>
              </a:spcBef>
              <a:spcAft>
                <a:spcPts val="3000"/>
              </a:spcAft>
              <a:buClrTx/>
              <a:buFont typeface="Arial" panose="02110004020202020204"/>
              <a:buChar char="•"/>
              <a:tabLst/>
              <a:defRPr/>
            </a:pPr>
            <a:endParaRPr lang="en-GB" sz="1600" i="0" u="none" strike="noStrike" kern="1200" cap="none" spc="0" normalizeH="0" baseline="0" noProof="0">
              <a:ln>
                <a:noFill/>
              </a:ln>
              <a:effectLst/>
              <a:uLnTx/>
              <a:uFillTx/>
              <a:latin typeface="Aptos" panose="02110004020202020204"/>
            </a:endParaRPr>
          </a:p>
        </p:txBody>
      </p:sp>
      <p:sp>
        <p:nvSpPr>
          <p:cNvPr id="8" name="Rectangle: Rounded Corners 7">
            <a:extLst>
              <a:ext uri="{FF2B5EF4-FFF2-40B4-BE49-F238E27FC236}">
                <a16:creationId xmlns:a16="http://schemas.microsoft.com/office/drawing/2014/main" id="{51BBF0ED-F412-214E-F235-9DE26086B8F9}"/>
              </a:ext>
            </a:extLst>
          </p:cNvPr>
          <p:cNvSpPr/>
          <p:nvPr/>
        </p:nvSpPr>
        <p:spPr>
          <a:xfrm>
            <a:off x="310718" y="4017146"/>
            <a:ext cx="3144174" cy="251533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b="1" dirty="0">
                <a:solidFill>
                  <a:schemeClr val="tx1"/>
                </a:solidFill>
                <a:hlinkClick r:id="rId4">
                  <a:extLst>
                    <a:ext uri="{A12FA001-AC4F-418D-AE19-62706E023703}">
                      <ahyp:hlinkClr xmlns:ahyp="http://schemas.microsoft.com/office/drawing/2018/hyperlinkcolor" val="tx"/>
                    </a:ext>
                  </a:extLst>
                </a:hlinkClick>
              </a:rPr>
              <a:t>LINK TO DEFINITION OF THE 4 CATEGORIES and of WATER RESILIENCE</a:t>
            </a:r>
          </a:p>
          <a:p>
            <a:endParaRPr lang="en-GB" b="1" dirty="0">
              <a:solidFill>
                <a:schemeClr val="tx1"/>
              </a:solidFill>
            </a:endParaRPr>
          </a:p>
          <a:p>
            <a:r>
              <a:rPr lang="en-GB" b="1" dirty="0">
                <a:solidFill>
                  <a:schemeClr val="tx1"/>
                </a:solidFill>
                <a:hlinkClick r:id="rId4">
                  <a:extLst>
                    <a:ext uri="{A12FA001-AC4F-418D-AE19-62706E023703}">
                      <ahyp:hlinkClr xmlns:ahyp="http://schemas.microsoft.com/office/drawing/2018/hyperlinkcolor" val="tx"/>
                    </a:ext>
                  </a:extLst>
                </a:hlinkClick>
              </a:rPr>
              <a:t>LINK TO ELIGIBILITY CRITERIA</a:t>
            </a:r>
            <a:r>
              <a:rPr lang="en-GB" b="1" dirty="0">
                <a:solidFill>
                  <a:schemeClr val="tx1"/>
                </a:solidFill>
              </a:rPr>
              <a:t> </a:t>
            </a:r>
          </a:p>
        </p:txBody>
      </p:sp>
      <p:sp>
        <p:nvSpPr>
          <p:cNvPr id="12" name="ZoneTexte 5">
            <a:extLst>
              <a:ext uri="{FF2B5EF4-FFF2-40B4-BE49-F238E27FC236}">
                <a16:creationId xmlns:a16="http://schemas.microsoft.com/office/drawing/2014/main" id="{429B9BAB-843D-487D-B652-73AB5D82F72B}"/>
              </a:ext>
            </a:extLst>
          </p:cNvPr>
          <p:cNvSpPr txBox="1"/>
          <p:nvPr/>
        </p:nvSpPr>
        <p:spPr>
          <a:xfrm>
            <a:off x="3560539" y="907264"/>
            <a:ext cx="7635422" cy="484748"/>
          </a:xfrm>
          <a:prstGeom prst="rect">
            <a:avLst/>
          </a:prstGeom>
          <a:noFill/>
        </p:spPr>
        <p:txBody>
          <a:bodyPr wrap="square" lIns="91440" tIns="45720" rIns="91440" bIns="45720" rtlCol="0" anchor="t">
            <a:spAutoFit/>
          </a:bodyPr>
          <a:lstStyle/>
          <a:p>
            <a:pPr>
              <a:lnSpc>
                <a:spcPct val="80000"/>
              </a:lnSpc>
            </a:pPr>
            <a:r>
              <a:rPr lang="fr-BE" sz="3000" b="1">
                <a:latin typeface="Titillium Web"/>
              </a:rPr>
              <a:t>4 CATEGORIES</a:t>
            </a:r>
            <a:endParaRPr lang="fr-BE" sz="3000" b="1">
              <a:latin typeface="Titillium Web" pitchFamily="2" charset="77"/>
            </a:endParaRPr>
          </a:p>
        </p:txBody>
      </p:sp>
      <p:sp>
        <p:nvSpPr>
          <p:cNvPr id="6" name="ZoneTexte 5">
            <a:extLst>
              <a:ext uri="{FF2B5EF4-FFF2-40B4-BE49-F238E27FC236}">
                <a16:creationId xmlns:a16="http://schemas.microsoft.com/office/drawing/2014/main" id="{484D0875-4A35-4B93-39EF-67B06AF63AF9}"/>
              </a:ext>
            </a:extLst>
          </p:cNvPr>
          <p:cNvSpPr txBox="1"/>
          <p:nvPr/>
        </p:nvSpPr>
        <p:spPr>
          <a:xfrm>
            <a:off x="3701102" y="2940506"/>
            <a:ext cx="7635422" cy="484748"/>
          </a:xfrm>
          <a:prstGeom prst="rect">
            <a:avLst/>
          </a:prstGeom>
          <a:noFill/>
        </p:spPr>
        <p:txBody>
          <a:bodyPr wrap="square" lIns="91440" tIns="45720" rIns="91440" bIns="45720" rtlCol="0" anchor="t">
            <a:spAutoFit/>
          </a:bodyPr>
          <a:lstStyle/>
          <a:p>
            <a:pPr>
              <a:lnSpc>
                <a:spcPct val="80000"/>
              </a:lnSpc>
            </a:pPr>
            <a:r>
              <a:rPr lang="fr-BE" sz="3000" b="1">
                <a:latin typeface="Titillium Web"/>
              </a:rPr>
              <a:t>1 SPECIAL PRIZE </a:t>
            </a:r>
            <a:endParaRPr lang="fr-BE" sz="3000" b="1">
              <a:latin typeface="Titillium Web" pitchFamily="2" charset="77"/>
            </a:endParaRPr>
          </a:p>
        </p:txBody>
      </p:sp>
      <p:sp>
        <p:nvSpPr>
          <p:cNvPr id="9" name="Text Placeholder 5">
            <a:extLst>
              <a:ext uri="{FF2B5EF4-FFF2-40B4-BE49-F238E27FC236}">
                <a16:creationId xmlns:a16="http://schemas.microsoft.com/office/drawing/2014/main" id="{A2201277-A2D6-3D25-C3AF-664DBE9778F6}"/>
              </a:ext>
            </a:extLst>
          </p:cNvPr>
          <p:cNvSpPr txBox="1">
            <a:spLocks/>
          </p:cNvSpPr>
          <p:nvPr/>
        </p:nvSpPr>
        <p:spPr>
          <a:xfrm>
            <a:off x="3912504" y="4887651"/>
            <a:ext cx="6147298" cy="394334"/>
          </a:xfrm>
          <a:prstGeom prst="rect">
            <a:avLst/>
          </a:prstGeom>
        </p:spPr>
        <p:txBody>
          <a:bodyPr vert="horz" lIns="0" tIns="54000" rIns="0" bIns="0" rtlCol="0" anchor="t">
            <a:noAutofit/>
          </a:bodyPr>
          <a:lstStyle>
            <a:lvl1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1pPr>
            <a:lvl2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2pPr>
            <a:lvl3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3pPr>
            <a:lvl4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4pPr>
            <a:lvl5pPr marL="342900" indent="-342900" algn="l" defTabSz="914400" rtl="0" eaLnBrk="1" latinLnBrk="0" hangingPunct="1">
              <a:lnSpc>
                <a:spcPct val="100000"/>
              </a:lnSpc>
              <a:spcBef>
                <a:spcPts val="0"/>
              </a:spcBef>
              <a:spcAft>
                <a:spcPts val="3000"/>
              </a:spcAft>
              <a:buClrTx/>
              <a:buFont typeface="+mj-lt"/>
              <a:buAutoNum type="arabicPeriod"/>
              <a:tabLst/>
              <a:defRPr sz="1600" b="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6pPr>
            <a:lvl7pPr marL="342900" indent="-342900" algn="l" defTabSz="914400" rtl="0" eaLnBrk="1" latinLnBrk="0" hangingPunct="1">
              <a:lnSpc>
                <a:spcPct val="100000"/>
              </a:lnSpc>
              <a:spcBef>
                <a:spcPts val="0"/>
              </a:spcBef>
              <a:spcAft>
                <a:spcPts val="3000"/>
              </a:spcAft>
              <a:buClrTx/>
              <a:buFont typeface="+mj-lt"/>
              <a:buAutoNum type="arabicPeriod"/>
              <a:defRPr sz="1600" b="0" kern="1200" baseline="0">
                <a:solidFill>
                  <a:schemeClr val="tx1"/>
                </a:solidFill>
                <a:latin typeface="+mn-lt"/>
                <a:ea typeface="+mn-ea"/>
                <a:cs typeface="+mn-cs"/>
              </a:defRPr>
            </a:lvl7pPr>
            <a:lvl8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8pPr>
            <a:lvl9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baseline="0">
                <a:solidFill>
                  <a:schemeClr val="tx1"/>
                </a:solidFill>
                <a:latin typeface="+mn-lt"/>
                <a:ea typeface="+mn-ea"/>
                <a:cs typeface="+mn-cs"/>
              </a:defRPr>
            </a:lvl9pPr>
          </a:lstStyle>
          <a:p>
            <a:pPr marL="457200" indent="-457200" algn="just">
              <a:spcAft>
                <a:spcPts val="0"/>
              </a:spcAft>
              <a:buFont typeface="Arial" panose="02110004020202020204"/>
              <a:buChar char="•"/>
              <a:defRPr/>
            </a:pPr>
            <a:r>
              <a:rPr lang="en-US" sz="1800">
                <a:latin typeface="Titillium Web"/>
              </a:rPr>
              <a:t>Brazil</a:t>
            </a:r>
            <a:endParaRPr lang="en-US" sz="1800" dirty="0">
              <a:latin typeface="Titillium Web"/>
            </a:endParaRPr>
          </a:p>
          <a:p>
            <a:pPr marL="457200" indent="-457200" algn="just">
              <a:spcAft>
                <a:spcPts val="0"/>
              </a:spcAft>
              <a:buFont typeface="Arial" panose="02110004020202020204"/>
              <a:buChar char="•"/>
              <a:defRPr/>
            </a:pPr>
            <a:r>
              <a:rPr lang="en-US" sz="1800">
                <a:latin typeface="Titillium Web"/>
              </a:rPr>
              <a:t>Japan</a:t>
            </a:r>
            <a:endParaRPr lang="en-US" sz="1800" dirty="0">
              <a:latin typeface="Titillium Web"/>
            </a:endParaRPr>
          </a:p>
          <a:p>
            <a:pPr lvl="0" algn="l" defTabSz="914400">
              <a:lnSpc>
                <a:spcPct val="100000"/>
              </a:lnSpc>
              <a:spcBef>
                <a:spcPts val="0"/>
              </a:spcBef>
              <a:spcAft>
                <a:spcPts val="3000"/>
              </a:spcAft>
              <a:buClrTx/>
              <a:buFont typeface="Arial" panose="02110004020202020204"/>
              <a:buChar char="•"/>
              <a:tabLst/>
              <a:defRPr/>
            </a:pPr>
            <a:endParaRPr lang="en-GB" sz="1600" i="0" u="none" strike="noStrike" kern="1200" cap="none" spc="0" normalizeH="0" baseline="0" noProof="0">
              <a:ln>
                <a:noFill/>
              </a:ln>
              <a:effectLst/>
              <a:uLnTx/>
              <a:uFillTx/>
              <a:latin typeface="Aptos" panose="02110004020202020204"/>
            </a:endParaRPr>
          </a:p>
        </p:txBody>
      </p:sp>
    </p:spTree>
    <p:extLst>
      <p:ext uri="{BB962C8B-B14F-4D97-AF65-F5344CB8AC3E}">
        <p14:creationId xmlns:p14="http://schemas.microsoft.com/office/powerpoint/2010/main" val="1166882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6A87B-5A38-9712-26CE-4BC70271B670}"/>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6FC40DF-B3B0-03DB-68B9-B2F2E643DF0E}"/>
              </a:ext>
            </a:extLst>
          </p:cNvPr>
          <p:cNvSpPr txBox="1"/>
          <p:nvPr/>
        </p:nvSpPr>
        <p:spPr>
          <a:xfrm>
            <a:off x="500062" y="425488"/>
            <a:ext cx="11189904"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highlight>
                  <a:srgbClr val="FFFFFF"/>
                </a:highlight>
                <a:ea typeface="+mn-lt"/>
                <a:cs typeface="+mn-lt"/>
              </a:rPr>
              <a:t>Answer from a previous winner </a:t>
            </a:r>
            <a:endParaRPr lang="en-US" sz="1400" dirty="0">
              <a:latin typeface="Aptos Display"/>
              <a:ea typeface="+mn-lt"/>
              <a:cs typeface="Arial"/>
            </a:endParaRPr>
          </a:p>
          <a:p>
            <a:endParaRPr lang="en-GB" sz="1600" b="1" dirty="0">
              <a:highlight>
                <a:srgbClr val="FFFFFF"/>
              </a:highlight>
              <a:ea typeface="+mn-lt"/>
              <a:cs typeface="+mn-lt"/>
            </a:endParaRPr>
          </a:p>
          <a:p>
            <a:r>
              <a:rPr lang="en-GB" sz="1600" dirty="0">
                <a:highlight>
                  <a:srgbClr val="FFFFFF"/>
                </a:highlight>
                <a:ea typeface="+mn-lt"/>
                <a:cs typeface="+mn-lt"/>
              </a:rPr>
              <a:t>Before starting the drafting of the project, the project's </a:t>
            </a:r>
            <a:r>
              <a:rPr lang="en-GB" sz="1600" b="1" dirty="0">
                <a:highlight>
                  <a:srgbClr val="FFFFFF"/>
                </a:highlight>
                <a:ea typeface="+mn-lt"/>
                <a:cs typeface="+mn-lt"/>
              </a:rPr>
              <a:t>Promotional Group</a:t>
            </a:r>
            <a:r>
              <a:rPr lang="en-GB" sz="1600" dirty="0">
                <a:highlight>
                  <a:srgbClr val="FFFFFF"/>
                </a:highlight>
                <a:ea typeface="+mn-lt"/>
                <a:cs typeface="+mn-lt"/>
              </a:rPr>
              <a:t> was created, made up of representatives of several associations and entities from the </a:t>
            </a:r>
            <a:r>
              <a:rPr lang="en-GB" sz="1600" dirty="0" err="1">
                <a:highlight>
                  <a:srgbClr val="FFFFFF"/>
                </a:highlight>
                <a:ea typeface="+mn-lt"/>
                <a:cs typeface="+mn-lt"/>
              </a:rPr>
              <a:t>neighborhoods</a:t>
            </a:r>
            <a:r>
              <a:rPr lang="en-GB" sz="1600" dirty="0">
                <a:highlight>
                  <a:srgbClr val="FFFFFF"/>
                </a:highlight>
                <a:ea typeface="+mn-lt"/>
                <a:cs typeface="+mn-lt"/>
              </a:rPr>
              <a:t> where the project is to be implemented and municipal technicians. </a:t>
            </a:r>
            <a:endParaRPr lang="en-US" dirty="0">
              <a:ea typeface="+mn-lt"/>
              <a:cs typeface="+mn-lt"/>
            </a:endParaRPr>
          </a:p>
          <a:p>
            <a:r>
              <a:rPr lang="en-GB" sz="1600" dirty="0">
                <a:highlight>
                  <a:srgbClr val="FFFFFF"/>
                </a:highlight>
                <a:ea typeface="+mn-lt"/>
                <a:cs typeface="+mn-lt"/>
              </a:rPr>
              <a:t>The Promotional Group is in charge of leading the project until its realization and of drafting together with the municipal technical team what is called '</a:t>
            </a:r>
            <a:r>
              <a:rPr lang="en-GB" sz="1600" b="1" dirty="0">
                <a:highlight>
                  <a:srgbClr val="FFFFFF"/>
                </a:highlight>
                <a:ea typeface="+mn-lt"/>
                <a:cs typeface="+mn-lt"/>
              </a:rPr>
              <a:t>Action Plan</a:t>
            </a:r>
            <a:r>
              <a:rPr lang="en-GB" sz="1600" dirty="0">
                <a:highlight>
                  <a:srgbClr val="FFFFFF"/>
                </a:highlight>
                <a:ea typeface="+mn-lt"/>
                <a:cs typeface="+mn-lt"/>
              </a:rPr>
              <a:t>'. This is a document where the territorial diagnosis is made, and the improvements to be carried out are proposed with the aim of generating safer, more comfortable public spaces, with more social and sustainable uses, and with active mobility. </a:t>
            </a:r>
            <a:endParaRPr lang="en-US">
              <a:ea typeface="+mn-lt"/>
              <a:cs typeface="+mn-lt"/>
            </a:endParaRPr>
          </a:p>
          <a:p>
            <a:endParaRPr lang="en-GB" sz="1600" dirty="0">
              <a:highlight>
                <a:srgbClr val="FFFFFF"/>
              </a:highlight>
              <a:ea typeface="+mn-lt"/>
              <a:cs typeface="+mn-lt"/>
            </a:endParaRPr>
          </a:p>
          <a:p>
            <a:r>
              <a:rPr lang="en-GB" sz="1600" dirty="0">
                <a:highlight>
                  <a:srgbClr val="FFFFFF"/>
                </a:highlight>
                <a:ea typeface="+mn-lt"/>
                <a:cs typeface="+mn-lt"/>
              </a:rPr>
              <a:t>Subsequently and in parallel to the </a:t>
            </a:r>
            <a:r>
              <a:rPr lang="en-GB" sz="1600" b="1" dirty="0">
                <a:highlight>
                  <a:srgbClr val="FFFFFF"/>
                </a:highlight>
                <a:ea typeface="+mn-lt"/>
                <a:cs typeface="+mn-lt"/>
              </a:rPr>
              <a:t>Driving Group </a:t>
            </a:r>
            <a:r>
              <a:rPr lang="en-GB" sz="1600" dirty="0">
                <a:highlight>
                  <a:srgbClr val="FFFFFF"/>
                </a:highlight>
                <a:ea typeface="+mn-lt"/>
                <a:cs typeface="+mn-lt"/>
              </a:rPr>
              <a:t>during the process of developing the project of the 4 green axes and the 4 new squares of the Eixample, participation sessions were held to </a:t>
            </a:r>
            <a:r>
              <a:rPr lang="en-GB" sz="1600" b="1" dirty="0">
                <a:highlight>
                  <a:srgbClr val="FFFFFF"/>
                </a:highlight>
                <a:ea typeface="+mn-lt"/>
                <a:cs typeface="+mn-lt"/>
              </a:rPr>
              <a:t>publicize and involve the </a:t>
            </a:r>
            <a:r>
              <a:rPr lang="en-GB" sz="1600" b="1" dirty="0" err="1">
                <a:highlight>
                  <a:srgbClr val="FFFFFF"/>
                </a:highlight>
                <a:ea typeface="+mn-lt"/>
                <a:cs typeface="+mn-lt"/>
              </a:rPr>
              <a:t>neighbors</a:t>
            </a:r>
            <a:r>
              <a:rPr lang="en-GB" sz="1600" dirty="0">
                <a:highlight>
                  <a:srgbClr val="FFFFFF"/>
                </a:highlight>
                <a:ea typeface="+mn-lt"/>
                <a:cs typeface="+mn-lt"/>
              </a:rPr>
              <a:t> in the project, and to receive information, comments, objections and proposals. All of them have been taken into account in the preparation of the Model Document and in the projects. </a:t>
            </a:r>
            <a:endParaRPr lang="en-US">
              <a:ea typeface="+mn-lt"/>
              <a:cs typeface="+mn-lt"/>
            </a:endParaRPr>
          </a:p>
          <a:p>
            <a:endParaRPr lang="en-GB" sz="1600" dirty="0">
              <a:highlight>
                <a:srgbClr val="FFFFFF"/>
              </a:highlight>
              <a:ea typeface="+mn-lt"/>
              <a:cs typeface="+mn-lt"/>
            </a:endParaRPr>
          </a:p>
          <a:p>
            <a:r>
              <a:rPr lang="en-GB" sz="1600">
                <a:highlight>
                  <a:srgbClr val="FFFFFF"/>
                </a:highlight>
                <a:ea typeface="+mn-lt"/>
                <a:cs typeface="+mn-lt"/>
              </a:rPr>
              <a:t>The participation process was deployed </a:t>
            </a:r>
            <a:r>
              <a:rPr lang="en-GB" sz="1600" b="1">
                <a:highlight>
                  <a:srgbClr val="FFFFFF"/>
                </a:highlight>
                <a:ea typeface="+mn-lt"/>
                <a:cs typeface="+mn-lt"/>
              </a:rPr>
              <a:t>in various spaces and formats:</a:t>
            </a:r>
            <a:r>
              <a:rPr lang="en-GB" sz="1600">
                <a:highlight>
                  <a:srgbClr val="FFFFFF"/>
                </a:highlight>
                <a:ea typeface="+mn-lt"/>
                <a:cs typeface="+mn-lt"/>
              </a:rPr>
              <a:t> through the </a:t>
            </a:r>
            <a:r>
              <a:rPr lang="en-GB" sz="1600" dirty="0">
                <a:highlight>
                  <a:srgbClr val="FFFFFF"/>
                </a:highlight>
                <a:ea typeface="+mn-lt"/>
                <a:cs typeface="+mn-lt"/>
              </a:rPr>
              <a:t>Driving Group, sessions open to citizens, thematic spaces (with external specialists in the City Council), to jointly define a model of public space that would serve as a conceptual framework when applying specific solutions to each project area. </a:t>
            </a:r>
            <a:endParaRPr lang="en-US">
              <a:ea typeface="+mn-lt"/>
              <a:cs typeface="+mn-lt"/>
            </a:endParaRPr>
          </a:p>
          <a:p>
            <a:endParaRPr lang="en-GB" sz="1600" dirty="0">
              <a:highlight>
                <a:srgbClr val="FFFFFF"/>
              </a:highlight>
              <a:ea typeface="+mn-lt"/>
              <a:cs typeface="+mn-lt"/>
            </a:endParaRPr>
          </a:p>
          <a:p>
            <a:r>
              <a:rPr lang="en-GB" sz="1600">
                <a:highlight>
                  <a:srgbClr val="FFFFFF"/>
                </a:highlight>
                <a:ea typeface="+mn-lt"/>
                <a:cs typeface="+mn-lt"/>
              </a:rPr>
              <a:t>Sessions were also held in municipal spaces </a:t>
            </a:r>
            <a:r>
              <a:rPr lang="en-GB" sz="1600" dirty="0">
                <a:highlight>
                  <a:srgbClr val="FFFFFF"/>
                </a:highlight>
                <a:ea typeface="+mn-lt"/>
                <a:cs typeface="+mn-lt"/>
              </a:rPr>
              <a:t>such as: “Climate Emergency Table of the Eixample District”, “the Table Against Air Pollution”, “Accessibility Working Group Accessibility and Independent Living Network (XAVI)”, “Barcelona + Sustainable Network”, “Eixample Women's Council”, “Eixample business entities”, or the “Mobility Pact”. </a:t>
            </a:r>
            <a:endParaRPr lang="en-US">
              <a:ea typeface="+mn-lt"/>
              <a:cs typeface="+mn-lt"/>
            </a:endParaRPr>
          </a:p>
          <a:p>
            <a:endParaRPr lang="en-GB" sz="1600" dirty="0">
              <a:highlight>
                <a:srgbClr val="FFFFFF"/>
              </a:highlight>
              <a:ea typeface="+mn-lt"/>
              <a:cs typeface="+mn-lt"/>
            </a:endParaRPr>
          </a:p>
          <a:p>
            <a:r>
              <a:rPr lang="en-GB" sz="1600">
                <a:highlight>
                  <a:srgbClr val="FFFFFF"/>
                </a:highlight>
                <a:ea typeface="+mn-lt"/>
                <a:cs typeface="+mn-lt"/>
              </a:rPr>
              <a:t>In total, more than 20 </a:t>
            </a:r>
            <a:r>
              <a:rPr lang="en-GB" sz="1600" dirty="0">
                <a:highlight>
                  <a:srgbClr val="FFFFFF"/>
                </a:highlight>
                <a:ea typeface="+mn-lt"/>
                <a:cs typeface="+mn-lt"/>
              </a:rPr>
              <a:t>participatory actions were carried out, with more than 1,500 accumulated participants at the end of the process, which allowed the projects to be adapted and improved.</a:t>
            </a:r>
            <a:endParaRPr lang="en-US">
              <a:ea typeface="+mn-lt"/>
              <a:cs typeface="+mn-lt"/>
            </a:endParaRPr>
          </a:p>
        </p:txBody>
      </p:sp>
    </p:spTree>
    <p:extLst>
      <p:ext uri="{BB962C8B-B14F-4D97-AF65-F5344CB8AC3E}">
        <p14:creationId xmlns:p14="http://schemas.microsoft.com/office/powerpoint/2010/main" val="783006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A117A-BB56-3732-32FC-4585A332C01F}"/>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09A52FCF-4EC1-A9D8-FA8C-3C7FDB5D7DBC}"/>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26AC5BB7-7097-A74D-9416-10512FA69603}"/>
              </a:ext>
            </a:extLst>
          </p:cNvPr>
          <p:cNvSpPr txBox="1">
            <a:spLocks/>
          </p:cNvSpPr>
          <p:nvPr/>
        </p:nvSpPr>
        <p:spPr>
          <a:xfrm>
            <a:off x="519598" y="4536377"/>
            <a:ext cx="1115853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a:rPr>
              <a:t>IV. SECTION – EU COMPETITIVENESS</a:t>
            </a:r>
            <a:endParaRPr lang="en-US">
              <a:latin typeface="Aptos Display" panose="02110004020202020204"/>
            </a:endParaRPr>
          </a:p>
        </p:txBody>
      </p:sp>
    </p:spTree>
    <p:extLst>
      <p:ext uri="{BB962C8B-B14F-4D97-AF65-F5344CB8AC3E}">
        <p14:creationId xmlns:p14="http://schemas.microsoft.com/office/powerpoint/2010/main" val="3117441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E194D-DD72-6AFB-EBB4-0BC00CB771E0}"/>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2DB2A2AA-932C-04D5-E08B-EA6A08FE1E17}"/>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descr="Screenshot 2026-03-01 at 22.09.23.png">
            <a:extLst>
              <a:ext uri="{FF2B5EF4-FFF2-40B4-BE49-F238E27FC236}">
                <a16:creationId xmlns:a16="http://schemas.microsoft.com/office/drawing/2014/main" id="{32108BFE-EAAD-3ADE-D231-61AFD6ED1B5E}"/>
              </a:ext>
            </a:extLst>
          </p:cNvPr>
          <p:cNvPicPr>
            <a:picLocks noChangeAspect="1"/>
          </p:cNvPicPr>
          <p:nvPr/>
        </p:nvPicPr>
        <p:blipFill>
          <a:blip r:embed="rId3"/>
          <a:stretch>
            <a:fillRect/>
          </a:stretch>
        </p:blipFill>
        <p:spPr>
          <a:xfrm>
            <a:off x="4303553" y="2130483"/>
            <a:ext cx="7662022" cy="4412316"/>
          </a:xfrm>
          <a:prstGeom prst="rect">
            <a:avLst/>
          </a:prstGeom>
        </p:spPr>
      </p:pic>
      <p:sp>
        <p:nvSpPr>
          <p:cNvPr id="6" name="Text Placeholder 5">
            <a:extLst>
              <a:ext uri="{FF2B5EF4-FFF2-40B4-BE49-F238E27FC236}">
                <a16:creationId xmlns:a16="http://schemas.microsoft.com/office/drawing/2014/main" id="{AD7EE282-145B-8D95-C7E1-A0764B1CD478}"/>
              </a:ext>
            </a:extLst>
          </p:cNvPr>
          <p:cNvSpPr txBox="1">
            <a:spLocks/>
          </p:cNvSpPr>
          <p:nvPr/>
        </p:nvSpPr>
        <p:spPr>
          <a:xfrm>
            <a:off x="415511" y="2143099"/>
            <a:ext cx="3683837" cy="4370979"/>
          </a:xfrm>
          <a:prstGeom prst="rect">
            <a:avLst/>
          </a:prstGeom>
        </p:spPr>
        <p:txBody>
          <a:bodyPr vert="horz" lIns="0" tIns="54000" rIns="0" bIns="0" rtlCol="0" anchor="t">
            <a:noAutofit/>
          </a:bodyPr>
          <a:lstStyle>
            <a:lvl1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1pPr>
            <a:lvl2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2pPr>
            <a:lvl3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3pPr>
            <a:lvl4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4pPr>
            <a:lvl5pPr marL="342900" indent="-342900" algn="l" defTabSz="914400" rtl="0" eaLnBrk="1" latinLnBrk="0" hangingPunct="1">
              <a:lnSpc>
                <a:spcPct val="100000"/>
              </a:lnSpc>
              <a:spcBef>
                <a:spcPts val="0"/>
              </a:spcBef>
              <a:spcAft>
                <a:spcPts val="3000"/>
              </a:spcAft>
              <a:buClrTx/>
              <a:buFont typeface="+mj-lt"/>
              <a:buAutoNum type="arabicPeriod"/>
              <a:tabLst/>
              <a:defRPr sz="1600" b="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6pPr>
            <a:lvl7pPr marL="342900" indent="-342900" algn="l" defTabSz="914400" rtl="0" eaLnBrk="1" latinLnBrk="0" hangingPunct="1">
              <a:lnSpc>
                <a:spcPct val="100000"/>
              </a:lnSpc>
              <a:spcBef>
                <a:spcPts val="0"/>
              </a:spcBef>
              <a:spcAft>
                <a:spcPts val="3000"/>
              </a:spcAft>
              <a:buClrTx/>
              <a:buFont typeface="+mj-lt"/>
              <a:buAutoNum type="arabicPeriod"/>
              <a:defRPr sz="1600" b="0" kern="1200" baseline="0">
                <a:solidFill>
                  <a:schemeClr val="tx1"/>
                </a:solidFill>
                <a:latin typeface="+mn-lt"/>
                <a:ea typeface="+mn-ea"/>
                <a:cs typeface="+mn-cs"/>
              </a:defRPr>
            </a:lvl7pPr>
            <a:lvl8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8pPr>
            <a:lvl9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baseline="0">
                <a:solidFill>
                  <a:schemeClr val="tx1"/>
                </a:solidFill>
                <a:latin typeface="+mn-lt"/>
                <a:ea typeface="+mn-ea"/>
                <a:cs typeface="+mn-cs"/>
              </a:defRPr>
            </a:lvl9pPr>
          </a:lstStyle>
          <a:p>
            <a:pPr marL="0" indent="0">
              <a:buNone/>
              <a:defRPr/>
            </a:pPr>
            <a:r>
              <a:rPr lang="en-US" b="1">
                <a:latin typeface="Titillium Web"/>
              </a:rPr>
              <a:t>TIPS</a:t>
            </a:r>
            <a:endParaRPr lang="en-US" b="1">
              <a:latin typeface="Aptos" panose="02110004020202020204"/>
            </a:endParaRPr>
          </a:p>
          <a:p>
            <a:pPr marL="285750" indent="-285750">
              <a:buFont typeface="Arial"/>
              <a:buChar char="•"/>
              <a:defRPr/>
            </a:pPr>
            <a:r>
              <a:rPr lang="en-US">
                <a:latin typeface="Titillium Web"/>
              </a:rPr>
              <a:t>short story about how the project's finances have evolved over time and how they are meant to evolve in the future.</a:t>
            </a:r>
          </a:p>
          <a:p>
            <a:pPr marL="285750" indent="-285750">
              <a:buFont typeface="Arial"/>
              <a:buChar char="•"/>
              <a:defRPr/>
            </a:pPr>
            <a:r>
              <a:rPr lang="en-US">
                <a:latin typeface="Titillium Web"/>
              </a:rPr>
              <a:t>longer explanation of how your business model contributes to the longevity of your project </a:t>
            </a:r>
          </a:p>
          <a:p>
            <a:pPr marL="285750" indent="-285750">
              <a:buFont typeface="Arial"/>
              <a:buChar char="•"/>
              <a:defRPr/>
            </a:pPr>
            <a:r>
              <a:rPr lang="en-US">
                <a:latin typeface="Titillium Web"/>
              </a:rPr>
              <a:t>short explanation of how your business model is innovative compared to similar projects</a:t>
            </a:r>
          </a:p>
          <a:p>
            <a:pPr>
              <a:buFont typeface="Arial"/>
              <a:buChar char="•"/>
              <a:defRPr/>
            </a:pPr>
            <a:endParaRPr lang="en-GB">
              <a:latin typeface="Aptos" panose="02110004020202020204"/>
            </a:endParaRPr>
          </a:p>
        </p:txBody>
      </p:sp>
      <p:sp>
        <p:nvSpPr>
          <p:cNvPr id="8" name="Title 1">
            <a:extLst>
              <a:ext uri="{FF2B5EF4-FFF2-40B4-BE49-F238E27FC236}">
                <a16:creationId xmlns:a16="http://schemas.microsoft.com/office/drawing/2014/main" id="{004F1D1A-F14D-3675-3E4E-AA2BEA685487}"/>
              </a:ext>
            </a:extLst>
          </p:cNvPr>
          <p:cNvSpPr txBox="1">
            <a:spLocks/>
          </p:cNvSpPr>
          <p:nvPr/>
        </p:nvSpPr>
        <p:spPr>
          <a:xfrm>
            <a:off x="412442" y="22631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a:rPr>
              <a:t>Question – </a:t>
            </a:r>
            <a:r>
              <a:rPr lang="en-GB" sz="4800" b="1" i="1">
                <a:latin typeface="Titillium Web"/>
                <a:ea typeface="+mj-lt"/>
                <a:cs typeface="+mj-lt"/>
              </a:rPr>
              <a:t>Business Model</a:t>
            </a:r>
            <a:endParaRPr lang="en-GB" sz="4800" i="1">
              <a:latin typeface="Aptos Display"/>
            </a:endParaRPr>
          </a:p>
        </p:txBody>
      </p:sp>
    </p:spTree>
    <p:extLst>
      <p:ext uri="{BB962C8B-B14F-4D97-AF65-F5344CB8AC3E}">
        <p14:creationId xmlns:p14="http://schemas.microsoft.com/office/powerpoint/2010/main" val="2643485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B23AE-D6D3-4968-2B98-AED221C1B5F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AE7BAA0-A0E6-192C-7DC2-63D7D4D32984}"/>
              </a:ext>
            </a:extLst>
          </p:cNvPr>
          <p:cNvSpPr/>
          <p:nvPr/>
        </p:nvSpPr>
        <p:spPr>
          <a:xfrm>
            <a:off x="673395" y="1266465"/>
            <a:ext cx="10854253" cy="52017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5">
            <a:extLst>
              <a:ext uri="{FF2B5EF4-FFF2-40B4-BE49-F238E27FC236}">
                <a16:creationId xmlns:a16="http://schemas.microsoft.com/office/drawing/2014/main" id="{E75AF1DA-09BC-F029-71EF-1F9843EAD5FD}"/>
              </a:ext>
            </a:extLst>
          </p:cNvPr>
          <p:cNvSpPr txBox="1">
            <a:spLocks/>
          </p:cNvSpPr>
          <p:nvPr/>
        </p:nvSpPr>
        <p:spPr>
          <a:xfrm>
            <a:off x="410218" y="521760"/>
            <a:ext cx="10502652" cy="5189724"/>
          </a:xfrm>
          <a:prstGeom prst="rect">
            <a:avLst/>
          </a:prstGeom>
        </p:spPr>
        <p:txBody>
          <a:bodyPr vert="horz" lIns="0" tIns="54000" rIns="0" bIns="0" rtlCol="0" anchor="t">
            <a:noAutofit/>
          </a:bodyPr>
          <a:lstStyle>
            <a:lvl1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1pPr>
            <a:lvl2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2pPr>
            <a:lvl3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3pPr>
            <a:lvl4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4pPr>
            <a:lvl5pPr marL="342900" indent="-342900" algn="l" defTabSz="914400" rtl="0" eaLnBrk="1" latinLnBrk="0" hangingPunct="1">
              <a:lnSpc>
                <a:spcPct val="100000"/>
              </a:lnSpc>
              <a:spcBef>
                <a:spcPts val="0"/>
              </a:spcBef>
              <a:spcAft>
                <a:spcPts val="3000"/>
              </a:spcAft>
              <a:buClrTx/>
              <a:buFont typeface="+mj-lt"/>
              <a:buAutoNum type="arabicPeriod"/>
              <a:tabLst/>
              <a:defRPr sz="1600" b="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6pPr>
            <a:lvl7pPr marL="342900" indent="-342900" algn="l" defTabSz="914400" rtl="0" eaLnBrk="1" latinLnBrk="0" hangingPunct="1">
              <a:lnSpc>
                <a:spcPct val="100000"/>
              </a:lnSpc>
              <a:spcBef>
                <a:spcPts val="0"/>
              </a:spcBef>
              <a:spcAft>
                <a:spcPts val="3000"/>
              </a:spcAft>
              <a:buClrTx/>
              <a:buFont typeface="+mj-lt"/>
              <a:buAutoNum type="arabicPeriod"/>
              <a:defRPr sz="1600" b="0" kern="1200" baseline="0">
                <a:solidFill>
                  <a:schemeClr val="tx1"/>
                </a:solidFill>
                <a:latin typeface="+mn-lt"/>
                <a:ea typeface="+mn-ea"/>
                <a:cs typeface="+mn-cs"/>
              </a:defRPr>
            </a:lvl7pPr>
            <a:lvl8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8pPr>
            <a:lvl9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baseline="0">
                <a:solidFill>
                  <a:schemeClr val="tx1"/>
                </a:solidFill>
                <a:latin typeface="+mn-lt"/>
                <a:ea typeface="+mn-ea"/>
                <a:cs typeface="+mn-cs"/>
              </a:defRPr>
            </a:lvl9pPr>
          </a:lstStyle>
          <a:p>
            <a:pPr marL="0" indent="0">
              <a:buNone/>
              <a:defRPr/>
            </a:pPr>
            <a:r>
              <a:rPr lang="en-US" sz="1800" b="1" i="1" dirty="0">
                <a:latin typeface="Titillium Web"/>
              </a:rPr>
              <a:t>Example - a refurbished building used as a community space</a:t>
            </a:r>
            <a:br>
              <a:rPr lang="en-US" sz="1800" b="1" i="1" dirty="0">
                <a:latin typeface="Titillium Web"/>
              </a:rPr>
            </a:br>
            <a:r>
              <a:rPr lang="en-US" sz="1800" dirty="0">
                <a:latin typeface="Titillium Web"/>
              </a:rPr>
              <a:t>Our project has been financed/ will be financed by: 15% EU-funds, 20% municipality, 10% private donations from local companies, 50% national </a:t>
            </a:r>
            <a:r>
              <a:rPr lang="en-US" sz="1800" dirty="0" err="1">
                <a:latin typeface="Titillium Web"/>
              </a:rPr>
              <a:t>philantropic</a:t>
            </a:r>
            <a:r>
              <a:rPr lang="en-US" sz="1800" dirty="0">
                <a:latin typeface="Titillium Web"/>
              </a:rPr>
              <a:t> foundations. </a:t>
            </a:r>
            <a:endParaRPr lang="en-US" sz="1800" b="1" i="1" dirty="0">
              <a:latin typeface="Aptos" panose="02110004020202020204"/>
            </a:endParaRPr>
          </a:p>
          <a:p>
            <a:pPr marL="0" indent="0">
              <a:buNone/>
              <a:defRPr/>
            </a:pPr>
            <a:r>
              <a:rPr lang="en-US" sz="1800" dirty="0">
                <a:latin typeface="Titillium Web"/>
              </a:rPr>
              <a:t>Revenue structure: 5% yearly subsidies from the government because we employ </a:t>
            </a:r>
            <a:r>
              <a:rPr lang="en-US" sz="1800" dirty="0">
                <a:ea typeface="+mn-lt"/>
                <a:cs typeface="+mn-lt"/>
              </a:rPr>
              <a:t>chronically underemployed </a:t>
            </a:r>
            <a:r>
              <a:rPr lang="en-US" sz="1800" dirty="0" err="1">
                <a:ea typeface="+mn-lt"/>
                <a:cs typeface="+mn-lt"/>
              </a:rPr>
              <a:t>citiz</a:t>
            </a:r>
            <a:r>
              <a:rPr lang="en-US" sz="1800" dirty="0">
                <a:ea typeface="+mn-lt"/>
                <a:cs typeface="+mn-lt"/>
              </a:rPr>
              <a:t>ens in the kitchen and in the maintenance of our garden, 55% </a:t>
            </a:r>
            <a:r>
              <a:rPr lang="en-US" sz="1800" dirty="0" err="1">
                <a:ea typeface="+mn-lt"/>
                <a:cs typeface="+mn-lt"/>
              </a:rPr>
              <a:t>organisations</a:t>
            </a:r>
            <a:r>
              <a:rPr lang="en-US" sz="1800" dirty="0">
                <a:ea typeface="+mn-lt"/>
                <a:cs typeface="+mn-lt"/>
              </a:rPr>
              <a:t> renting our spaces – permanently or for events; 5% donation from local donors; 20% municipalit</a:t>
            </a:r>
            <a:r>
              <a:rPr lang="en-US" sz="1800" dirty="0">
                <a:latin typeface="Aptos"/>
              </a:rPr>
              <a:t>y's</a:t>
            </a:r>
            <a:r>
              <a:rPr lang="en-US" sz="1800" dirty="0">
                <a:ea typeface="+mn-lt"/>
                <a:cs typeface="+mn-lt"/>
              </a:rPr>
              <a:t> budget for culture; 10% specific projects; 5% consulting.</a:t>
            </a:r>
            <a:r>
              <a:rPr lang="en-US" sz="1800" dirty="0"/>
              <a:t> </a:t>
            </a:r>
            <a:endParaRPr lang="en-US" sz="1800" b="1" i="1" dirty="0"/>
          </a:p>
          <a:p>
            <a:pPr marL="0" indent="0">
              <a:buNone/>
              <a:defRPr/>
            </a:pPr>
            <a:r>
              <a:rPr lang="en-GB" sz="1800"/>
              <a:t>In the longer term we want to reduce our reliance on private rental for events and instead increase the percentage of private donations as well as of revenues from government-funded projects. This means higher expenditure on fundraising. </a:t>
            </a:r>
            <a:endParaRPr lang="en-US" sz="1800" b="1" i="1"/>
          </a:p>
          <a:p>
            <a:pPr marL="0" indent="0">
              <a:buNone/>
              <a:defRPr/>
            </a:pPr>
            <a:r>
              <a:rPr lang="en-GB" sz="1800" dirty="0"/>
              <a:t>We are in the process of creating a fund, where profit generated every year is reinvested, and the local community will decide on what, through participatory budgeting. The project demonstrates a way of increasing the value of a building and creating an attractive destination for the entire town, while increasing living standards of local communities.</a:t>
            </a:r>
            <a:endParaRPr lang="en-US" sz="1800" b="1" i="1" dirty="0"/>
          </a:p>
        </p:txBody>
      </p:sp>
    </p:spTree>
    <p:extLst>
      <p:ext uri="{BB962C8B-B14F-4D97-AF65-F5344CB8AC3E}">
        <p14:creationId xmlns:p14="http://schemas.microsoft.com/office/powerpoint/2010/main" val="3540800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E93BC-9D40-F320-865A-08AD1D661C95}"/>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0B4355BB-CDD2-BAE2-0309-8A59462394ED}"/>
              </a:ext>
            </a:extLst>
          </p:cNvPr>
          <p:cNvPicPr>
            <a:picLocks noChangeAspect="1"/>
          </p:cNvPicPr>
          <p:nvPr/>
        </p:nvPicPr>
        <p:blipFill>
          <a:blip r:embed="rId2"/>
          <a:stretch>
            <a:fillRect/>
          </a:stretch>
        </p:blipFill>
        <p:spPr>
          <a:xfrm>
            <a:off x="-3228391" y="0"/>
            <a:ext cx="15420392" cy="6858000"/>
          </a:xfrm>
          <a:prstGeom prst="rect">
            <a:avLst/>
          </a:prstGeom>
        </p:spPr>
      </p:pic>
      <p:pic>
        <p:nvPicPr>
          <p:cNvPr id="8" name="Image 7">
            <a:extLst>
              <a:ext uri="{FF2B5EF4-FFF2-40B4-BE49-F238E27FC236}">
                <a16:creationId xmlns:a16="http://schemas.microsoft.com/office/drawing/2014/main" id="{3A38269C-AC0F-FC71-0D53-2A4C902049CA}"/>
              </a:ext>
            </a:extLst>
          </p:cNvPr>
          <p:cNvPicPr>
            <a:picLocks noChangeAspect="1"/>
          </p:cNvPicPr>
          <p:nvPr/>
        </p:nvPicPr>
        <p:blipFill>
          <a:blip r:embed="rId3"/>
          <a:stretch>
            <a:fillRect/>
          </a:stretch>
        </p:blipFill>
        <p:spPr>
          <a:xfrm rot="19301495">
            <a:off x="-2675495" y="-1679944"/>
            <a:ext cx="5350988" cy="6002999"/>
          </a:xfrm>
          <a:prstGeom prst="rect">
            <a:avLst/>
          </a:prstGeom>
        </p:spPr>
      </p:pic>
      <p:sp>
        <p:nvSpPr>
          <p:cNvPr id="6" name="ZoneTexte 5">
            <a:extLst>
              <a:ext uri="{FF2B5EF4-FFF2-40B4-BE49-F238E27FC236}">
                <a16:creationId xmlns:a16="http://schemas.microsoft.com/office/drawing/2014/main" id="{D2B46ED4-D1BE-E337-2D01-94D9352EF767}"/>
              </a:ext>
            </a:extLst>
          </p:cNvPr>
          <p:cNvSpPr txBox="1"/>
          <p:nvPr/>
        </p:nvSpPr>
        <p:spPr>
          <a:xfrm>
            <a:off x="786491" y="3770956"/>
            <a:ext cx="9528313" cy="1755865"/>
          </a:xfrm>
          <a:prstGeom prst="rect">
            <a:avLst/>
          </a:prstGeom>
          <a:noFill/>
        </p:spPr>
        <p:txBody>
          <a:bodyPr wrap="square" lIns="91440" tIns="45720" rIns="91440" bIns="45720" anchor="t">
            <a:spAutoFit/>
          </a:bodyPr>
          <a:lstStyle/>
          <a:p>
            <a:pPr>
              <a:lnSpc>
                <a:spcPct val="70000"/>
              </a:lnSpc>
              <a:defRPr/>
            </a:pPr>
            <a:r>
              <a:rPr lang="en-GB" sz="8800" b="1" noProof="0">
                <a:solidFill>
                  <a:prstClr val="white"/>
                </a:solidFill>
                <a:latin typeface="Titillium Web"/>
              </a:rPr>
              <a:t>GOOD LUCK!</a:t>
            </a:r>
          </a:p>
          <a:p>
            <a:pPr>
              <a:lnSpc>
                <a:spcPct val="70000"/>
              </a:lnSpc>
              <a:defRPr/>
            </a:pPr>
            <a:r>
              <a:rPr lang="en-GB" sz="6000" b="1" noProof="0" dirty="0">
                <a:solidFill>
                  <a:prstClr val="white"/>
                </a:solidFill>
                <a:latin typeface="Titillium Web"/>
              </a:rPr>
              <a:t>Send by 17th March 7pm</a:t>
            </a:r>
          </a:p>
        </p:txBody>
      </p:sp>
    </p:spTree>
    <p:extLst>
      <p:ext uri="{BB962C8B-B14F-4D97-AF65-F5344CB8AC3E}">
        <p14:creationId xmlns:p14="http://schemas.microsoft.com/office/powerpoint/2010/main" val="2619021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59CD7-C62F-F5BF-7C6A-CDD4267CD88E}"/>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E7DF7925-D95F-A604-0F0B-CAEC36279307}"/>
              </a:ext>
            </a:extLst>
          </p:cNvPr>
          <p:cNvPicPr>
            <a:picLocks noChangeAspect="1"/>
          </p:cNvPicPr>
          <p:nvPr/>
        </p:nvPicPr>
        <p:blipFill>
          <a:blip r:embed="rId3"/>
          <a:srcRect r="5368"/>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6E545BA6-7DE9-6BC9-CA83-C7EBEF10D307}"/>
              </a:ext>
            </a:extLst>
          </p:cNvPr>
          <p:cNvSpPr txBox="1">
            <a:spLocks/>
          </p:cNvSpPr>
          <p:nvPr/>
        </p:nvSpPr>
        <p:spPr>
          <a:xfrm>
            <a:off x="952500" y="76637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a:rPr>
              <a:t>Place-based and beyond</a:t>
            </a:r>
            <a:endParaRPr lang="en-US"/>
          </a:p>
        </p:txBody>
      </p:sp>
      <p:sp>
        <p:nvSpPr>
          <p:cNvPr id="5" name="Text Placeholder 5">
            <a:extLst>
              <a:ext uri="{FF2B5EF4-FFF2-40B4-BE49-F238E27FC236}">
                <a16:creationId xmlns:a16="http://schemas.microsoft.com/office/drawing/2014/main" id="{F9BFF14E-9B46-5412-A9C3-5E60B4F393FF}"/>
              </a:ext>
            </a:extLst>
          </p:cNvPr>
          <p:cNvSpPr txBox="1">
            <a:spLocks/>
          </p:cNvSpPr>
          <p:nvPr/>
        </p:nvSpPr>
        <p:spPr>
          <a:xfrm>
            <a:off x="1020551" y="2408504"/>
            <a:ext cx="10173821" cy="4137751"/>
          </a:xfrm>
          <a:prstGeom prst="rect">
            <a:avLst/>
          </a:prstGeom>
        </p:spPr>
        <p:txBody>
          <a:bodyPr vert="horz" lIns="0" tIns="54000" rIns="0" bIns="0" rtlCol="0" anchor="t">
            <a:noAutofit/>
          </a:bodyPr>
          <a:lstStyle>
            <a:lvl1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1pPr>
            <a:lvl2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2pPr>
            <a:lvl3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3pPr>
            <a:lvl4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4pPr>
            <a:lvl5pPr marL="342900" indent="-342900" algn="l" defTabSz="914400" rtl="0" eaLnBrk="1" latinLnBrk="0" hangingPunct="1">
              <a:lnSpc>
                <a:spcPct val="100000"/>
              </a:lnSpc>
              <a:spcBef>
                <a:spcPts val="0"/>
              </a:spcBef>
              <a:spcAft>
                <a:spcPts val="3000"/>
              </a:spcAft>
              <a:buClrTx/>
              <a:buFont typeface="+mj-lt"/>
              <a:buAutoNum type="arabicPeriod"/>
              <a:tabLst/>
              <a:defRPr sz="1600" b="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6pPr>
            <a:lvl7pPr marL="342900" indent="-342900" algn="l" defTabSz="914400" rtl="0" eaLnBrk="1" latinLnBrk="0" hangingPunct="1">
              <a:lnSpc>
                <a:spcPct val="100000"/>
              </a:lnSpc>
              <a:spcBef>
                <a:spcPts val="0"/>
              </a:spcBef>
              <a:spcAft>
                <a:spcPts val="3000"/>
              </a:spcAft>
              <a:buClrTx/>
              <a:buFont typeface="+mj-lt"/>
              <a:buAutoNum type="arabicPeriod"/>
              <a:defRPr sz="1600" b="0" kern="1200" baseline="0">
                <a:solidFill>
                  <a:schemeClr val="tx1"/>
                </a:solidFill>
                <a:latin typeface="+mn-lt"/>
                <a:ea typeface="+mn-ea"/>
                <a:cs typeface="+mn-cs"/>
              </a:defRPr>
            </a:lvl7pPr>
            <a:lvl8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8pPr>
            <a:lvl9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baseline="0">
                <a:solidFill>
                  <a:schemeClr val="tx1"/>
                </a:solidFill>
                <a:latin typeface="+mn-lt"/>
                <a:ea typeface="+mn-ea"/>
                <a:cs typeface="+mn-cs"/>
              </a:defRPr>
            </a:lvl9pPr>
          </a:lstStyle>
          <a:p>
            <a:pPr marL="0" indent="0" algn="just">
              <a:buNone/>
              <a:defRPr/>
            </a:pPr>
            <a:r>
              <a:rPr lang="en-US" sz="1800">
                <a:latin typeface="Titillium Web"/>
              </a:rPr>
              <a:t>The project you apply with can be...</a:t>
            </a:r>
          </a:p>
          <a:p>
            <a:pPr marL="285750" indent="-285750" algn="just">
              <a:buFont typeface="Arial"/>
              <a:buChar char="•"/>
              <a:defRPr/>
            </a:pPr>
            <a:r>
              <a:rPr lang="en-US" sz="1800">
                <a:latin typeface="Titillium Web"/>
              </a:rPr>
              <a:t>A place-based project already executed in a specific location (e.g. a refurbished building)…. </a:t>
            </a:r>
          </a:p>
          <a:p>
            <a:pPr marL="0" indent="0" algn="just">
              <a:buNone/>
              <a:defRPr/>
            </a:pPr>
            <a:r>
              <a:rPr lang="en-US" sz="1800">
                <a:latin typeface="Titillium Web"/>
              </a:rPr>
              <a:t>….but </a:t>
            </a:r>
            <a:r>
              <a:rPr lang="en-US" sz="1800" b="1" i="1">
                <a:latin typeface="Titillium Web"/>
              </a:rPr>
              <a:t>also</a:t>
            </a:r>
          </a:p>
          <a:p>
            <a:pPr marL="285750" indent="-285750" algn="just">
              <a:buFont typeface="Arial"/>
              <a:buChar char="•"/>
              <a:defRPr/>
            </a:pPr>
            <a:r>
              <a:rPr lang="en-US" sz="1800">
                <a:latin typeface="Titillium Web"/>
              </a:rPr>
              <a:t>An innovative tool, material, design, method, learning approach, policy instrument, a governance model, a financial scheme, that has already been implemented in a given location/ market - and can enable physi</a:t>
            </a:r>
            <a:r>
              <a:rPr lang="en-US" sz="1800">
                <a:solidFill>
                  <a:srgbClr val="000000"/>
                </a:solidFill>
                <a:latin typeface="Titillium Web"/>
              </a:rPr>
              <a:t>cal</a:t>
            </a:r>
            <a:r>
              <a:rPr lang="en-US" sz="1800">
                <a:latin typeface="Titillium Web"/>
              </a:rPr>
              <a:t>, cultural and social transformation in line with the NEB values and working principles </a:t>
            </a:r>
          </a:p>
          <a:p>
            <a:pPr>
              <a:buFont typeface="Arial" panose="02110004020202020204"/>
              <a:buChar char="•"/>
              <a:defRPr/>
            </a:pPr>
            <a:endParaRPr lang="en-GB">
              <a:solidFill>
                <a:srgbClr val="000000"/>
              </a:solidFill>
              <a:latin typeface="Aptos" panose="02110004020202020204"/>
            </a:endParaRPr>
          </a:p>
        </p:txBody>
      </p:sp>
    </p:spTree>
    <p:extLst>
      <p:ext uri="{BB962C8B-B14F-4D97-AF65-F5344CB8AC3E}">
        <p14:creationId xmlns:p14="http://schemas.microsoft.com/office/powerpoint/2010/main" val="4142844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BFAD0-B91F-FE7F-062D-1832FFC2BC07}"/>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EF53D70D-9B0E-FF5B-17D5-9853893F1C44}"/>
              </a:ext>
            </a:extLst>
          </p:cNvPr>
          <p:cNvPicPr>
            <a:picLocks noChangeAspect="1"/>
          </p:cNvPicPr>
          <p:nvPr/>
        </p:nvPicPr>
        <p:blipFill>
          <a:blip r:embed="rId2"/>
          <a:stretch>
            <a:fillRect/>
          </a:stretch>
        </p:blipFill>
        <p:spPr>
          <a:xfrm>
            <a:off x="0" y="0"/>
            <a:ext cx="12192000" cy="6872773"/>
          </a:xfrm>
          <a:prstGeom prst="rect">
            <a:avLst/>
          </a:prstGeom>
        </p:spPr>
      </p:pic>
      <p:sp>
        <p:nvSpPr>
          <p:cNvPr id="4" name="Title 1">
            <a:extLst>
              <a:ext uri="{FF2B5EF4-FFF2-40B4-BE49-F238E27FC236}">
                <a16:creationId xmlns:a16="http://schemas.microsoft.com/office/drawing/2014/main" id="{E8C13A59-B651-607A-6826-985357356585}"/>
              </a:ext>
            </a:extLst>
          </p:cNvPr>
          <p:cNvSpPr txBox="1">
            <a:spLocks/>
          </p:cNvSpPr>
          <p:nvPr/>
        </p:nvSpPr>
        <p:spPr>
          <a:xfrm>
            <a:off x="545607" y="766373"/>
            <a:ext cx="11632706"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a:ea typeface="+mj-lt"/>
                <a:cs typeface="+mj-lt"/>
              </a:rPr>
              <a:t>Examples – place-based and beyond</a:t>
            </a:r>
            <a:endParaRPr lang="en-GB" sz="4800" b="1" dirty="0">
              <a:latin typeface="Titillium Web"/>
            </a:endParaRPr>
          </a:p>
        </p:txBody>
      </p:sp>
      <p:sp>
        <p:nvSpPr>
          <p:cNvPr id="10" name="Text Placeholder 5">
            <a:extLst>
              <a:ext uri="{FF2B5EF4-FFF2-40B4-BE49-F238E27FC236}">
                <a16:creationId xmlns:a16="http://schemas.microsoft.com/office/drawing/2014/main" id="{D9D9B23C-8956-A07F-13C9-9924C91D9E0B}"/>
              </a:ext>
            </a:extLst>
          </p:cNvPr>
          <p:cNvSpPr txBox="1">
            <a:spLocks/>
          </p:cNvSpPr>
          <p:nvPr/>
        </p:nvSpPr>
        <p:spPr>
          <a:xfrm>
            <a:off x="6251107" y="5252685"/>
            <a:ext cx="4894346" cy="558124"/>
          </a:xfrm>
          <a:prstGeom prst="rect">
            <a:avLst/>
          </a:prstGeom>
        </p:spPr>
        <p:txBody>
          <a:bodyPr vert="horz" lIns="0" tIns="54000" rIns="0" bIns="0" rtlCol="0" anchor="t">
            <a:noAutofit/>
          </a:bodyPr>
          <a:lstStyle>
            <a:lvl1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1pPr>
            <a:lvl2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2pPr>
            <a:lvl3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3pPr>
            <a:lvl4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4pPr>
            <a:lvl5pPr marL="342900" indent="-342900" algn="l" defTabSz="914400" rtl="0" eaLnBrk="1" latinLnBrk="0" hangingPunct="1">
              <a:lnSpc>
                <a:spcPct val="100000"/>
              </a:lnSpc>
              <a:spcBef>
                <a:spcPts val="0"/>
              </a:spcBef>
              <a:spcAft>
                <a:spcPts val="3000"/>
              </a:spcAft>
              <a:buClrTx/>
              <a:buFont typeface="+mj-lt"/>
              <a:buAutoNum type="arabicPeriod"/>
              <a:tabLst/>
              <a:defRPr sz="1600" b="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6pPr>
            <a:lvl7pPr marL="342900" indent="-342900" algn="l" defTabSz="914400" rtl="0" eaLnBrk="1" latinLnBrk="0" hangingPunct="1">
              <a:lnSpc>
                <a:spcPct val="100000"/>
              </a:lnSpc>
              <a:spcBef>
                <a:spcPts val="0"/>
              </a:spcBef>
              <a:spcAft>
                <a:spcPts val="3000"/>
              </a:spcAft>
              <a:buClrTx/>
              <a:buFont typeface="+mj-lt"/>
              <a:buAutoNum type="arabicPeriod"/>
              <a:defRPr sz="1600" b="0" kern="1200" baseline="0">
                <a:solidFill>
                  <a:schemeClr val="tx1"/>
                </a:solidFill>
                <a:latin typeface="+mn-lt"/>
                <a:ea typeface="+mn-ea"/>
                <a:cs typeface="+mn-cs"/>
              </a:defRPr>
            </a:lvl7pPr>
            <a:lvl8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8pPr>
            <a:lvl9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baseline="0">
                <a:solidFill>
                  <a:schemeClr val="tx1"/>
                </a:solidFill>
                <a:latin typeface="+mn-lt"/>
                <a:ea typeface="+mn-ea"/>
                <a:cs typeface="+mn-cs"/>
              </a:defRPr>
            </a:lvl9pPr>
          </a:lstStyle>
          <a:p>
            <a:pPr marL="0" indent="0" algn="ctr">
              <a:buNone/>
              <a:defRPr/>
            </a:pPr>
            <a:r>
              <a:rPr lang="en-US" sz="1800">
                <a:ea typeface="+mn-lt"/>
                <a:cs typeface="+mn-lt"/>
                <a:hlinkClick r:id="rId3"/>
              </a:rPr>
              <a:t>Living Places, Copenhagen</a:t>
            </a:r>
            <a:endParaRPr lang="en-US"/>
          </a:p>
        </p:txBody>
      </p:sp>
      <p:pic>
        <p:nvPicPr>
          <p:cNvPr id="5" name="Picture 4" descr="A person and person walking in front of a house&#10;&#10;AI-generated content may be incorrect.">
            <a:extLst>
              <a:ext uri="{FF2B5EF4-FFF2-40B4-BE49-F238E27FC236}">
                <a16:creationId xmlns:a16="http://schemas.microsoft.com/office/drawing/2014/main" id="{68941F24-6161-6CA3-A533-3F997BF1BE15}"/>
              </a:ext>
            </a:extLst>
          </p:cNvPr>
          <p:cNvPicPr>
            <a:picLocks noChangeAspect="1"/>
          </p:cNvPicPr>
          <p:nvPr/>
        </p:nvPicPr>
        <p:blipFill>
          <a:blip r:embed="rId4"/>
          <a:stretch>
            <a:fillRect/>
          </a:stretch>
        </p:blipFill>
        <p:spPr>
          <a:xfrm>
            <a:off x="6113201" y="2464755"/>
            <a:ext cx="5173833" cy="2601713"/>
          </a:xfrm>
          <a:prstGeom prst="rect">
            <a:avLst/>
          </a:prstGeom>
        </p:spPr>
      </p:pic>
      <p:pic>
        <p:nvPicPr>
          <p:cNvPr id="6" name="Picture 5" descr="A group of people in a pool&#10;&#10;AI-generated content may be incorrect.">
            <a:extLst>
              <a:ext uri="{FF2B5EF4-FFF2-40B4-BE49-F238E27FC236}">
                <a16:creationId xmlns:a16="http://schemas.microsoft.com/office/drawing/2014/main" id="{222694F2-C28C-77A4-9F5A-5E201B5BDB23}"/>
              </a:ext>
            </a:extLst>
          </p:cNvPr>
          <p:cNvPicPr>
            <a:picLocks noChangeAspect="1"/>
          </p:cNvPicPr>
          <p:nvPr/>
        </p:nvPicPr>
        <p:blipFill>
          <a:blip r:embed="rId5"/>
          <a:stretch>
            <a:fillRect/>
          </a:stretch>
        </p:blipFill>
        <p:spPr>
          <a:xfrm>
            <a:off x="550507" y="2462503"/>
            <a:ext cx="5282682" cy="2586135"/>
          </a:xfrm>
          <a:prstGeom prst="rect">
            <a:avLst/>
          </a:prstGeom>
        </p:spPr>
      </p:pic>
      <p:sp>
        <p:nvSpPr>
          <p:cNvPr id="7" name="Text Placeholder 5">
            <a:extLst>
              <a:ext uri="{FF2B5EF4-FFF2-40B4-BE49-F238E27FC236}">
                <a16:creationId xmlns:a16="http://schemas.microsoft.com/office/drawing/2014/main" id="{F5771516-AED0-96A2-92BB-33D8CAA10A7A}"/>
              </a:ext>
            </a:extLst>
          </p:cNvPr>
          <p:cNvSpPr txBox="1">
            <a:spLocks/>
          </p:cNvSpPr>
          <p:nvPr/>
        </p:nvSpPr>
        <p:spPr>
          <a:xfrm>
            <a:off x="746348" y="5252081"/>
            <a:ext cx="4894346" cy="558124"/>
          </a:xfrm>
          <a:prstGeom prst="rect">
            <a:avLst/>
          </a:prstGeom>
        </p:spPr>
        <p:txBody>
          <a:bodyPr vert="horz" lIns="0" tIns="54000" rIns="0" bIns="0" rtlCol="0" anchor="t">
            <a:noAutofit/>
          </a:bodyPr>
          <a:lstStyle>
            <a:lvl1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1pPr>
            <a:lvl2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2pPr>
            <a:lvl3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3pPr>
            <a:lvl4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4pPr>
            <a:lvl5pPr marL="342900" indent="-342900" algn="l" defTabSz="914400" rtl="0" eaLnBrk="1" latinLnBrk="0" hangingPunct="1">
              <a:lnSpc>
                <a:spcPct val="100000"/>
              </a:lnSpc>
              <a:spcBef>
                <a:spcPts val="0"/>
              </a:spcBef>
              <a:spcAft>
                <a:spcPts val="3000"/>
              </a:spcAft>
              <a:buClrTx/>
              <a:buFont typeface="+mj-lt"/>
              <a:buAutoNum type="arabicPeriod"/>
              <a:tabLst/>
              <a:defRPr sz="1600" b="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6pPr>
            <a:lvl7pPr marL="342900" indent="-342900" algn="l" defTabSz="914400" rtl="0" eaLnBrk="1" latinLnBrk="0" hangingPunct="1">
              <a:lnSpc>
                <a:spcPct val="100000"/>
              </a:lnSpc>
              <a:spcBef>
                <a:spcPts val="0"/>
              </a:spcBef>
              <a:spcAft>
                <a:spcPts val="3000"/>
              </a:spcAft>
              <a:buClrTx/>
              <a:buFont typeface="+mj-lt"/>
              <a:buAutoNum type="arabicPeriod"/>
              <a:defRPr sz="1600" b="0" kern="1200" baseline="0">
                <a:solidFill>
                  <a:schemeClr val="tx1"/>
                </a:solidFill>
                <a:latin typeface="+mn-lt"/>
                <a:ea typeface="+mn-ea"/>
                <a:cs typeface="+mn-cs"/>
              </a:defRPr>
            </a:lvl7pPr>
            <a:lvl8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8pPr>
            <a:lvl9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baseline="0">
                <a:solidFill>
                  <a:schemeClr val="tx1"/>
                </a:solidFill>
                <a:latin typeface="+mn-lt"/>
                <a:ea typeface="+mn-ea"/>
                <a:cs typeface="+mn-cs"/>
              </a:defRPr>
            </a:lvl9pPr>
          </a:lstStyle>
          <a:p>
            <a:pPr marL="0" indent="0" algn="ctr">
              <a:buNone/>
              <a:defRPr/>
            </a:pPr>
            <a:r>
              <a:rPr lang="en-US" sz="1800">
                <a:ea typeface="+mn-lt"/>
                <a:cs typeface="+mn-lt"/>
                <a:hlinkClick r:id="rId6"/>
              </a:rPr>
              <a:t>Republica, Amsterdam North</a:t>
            </a:r>
            <a:endParaRPr lang="en-US"/>
          </a:p>
        </p:txBody>
      </p:sp>
    </p:spTree>
    <p:extLst>
      <p:ext uri="{BB962C8B-B14F-4D97-AF65-F5344CB8AC3E}">
        <p14:creationId xmlns:p14="http://schemas.microsoft.com/office/powerpoint/2010/main" val="550158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A01BF-A6E7-D522-A2F6-808D213A2FAB}"/>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3D2B0400-CF23-CA14-F31E-74257D184EDD}"/>
              </a:ext>
            </a:extLst>
          </p:cNvPr>
          <p:cNvPicPr>
            <a:picLocks noChangeAspect="1"/>
          </p:cNvPicPr>
          <p:nvPr/>
        </p:nvPicPr>
        <p:blipFill>
          <a:blip r:embed="rId3"/>
          <a:stretch>
            <a:fillRect/>
          </a:stretch>
        </p:blipFill>
        <p:spPr>
          <a:xfrm>
            <a:off x="0" y="0"/>
            <a:ext cx="12192000" cy="6872773"/>
          </a:xfrm>
          <a:prstGeom prst="rect">
            <a:avLst/>
          </a:prstGeom>
        </p:spPr>
      </p:pic>
      <p:pic>
        <p:nvPicPr>
          <p:cNvPr id="2" name="Picture 1" descr="Screenshot 2026-03-01 at 21.46.50.png">
            <a:extLst>
              <a:ext uri="{FF2B5EF4-FFF2-40B4-BE49-F238E27FC236}">
                <a16:creationId xmlns:a16="http://schemas.microsoft.com/office/drawing/2014/main" id="{DD1F99CA-53B6-A066-1011-4F1F7CAD6F90}"/>
              </a:ext>
            </a:extLst>
          </p:cNvPr>
          <p:cNvPicPr>
            <a:picLocks noChangeAspect="1"/>
          </p:cNvPicPr>
          <p:nvPr/>
        </p:nvPicPr>
        <p:blipFill>
          <a:blip r:embed="rId4"/>
          <a:stretch>
            <a:fillRect/>
          </a:stretch>
        </p:blipFill>
        <p:spPr>
          <a:xfrm>
            <a:off x="6095000" y="2288408"/>
            <a:ext cx="4886325" cy="2724150"/>
          </a:xfrm>
          <a:prstGeom prst="rect">
            <a:avLst/>
          </a:prstGeom>
        </p:spPr>
      </p:pic>
      <p:sp>
        <p:nvSpPr>
          <p:cNvPr id="4" name="Title 1">
            <a:extLst>
              <a:ext uri="{FF2B5EF4-FFF2-40B4-BE49-F238E27FC236}">
                <a16:creationId xmlns:a16="http://schemas.microsoft.com/office/drawing/2014/main" id="{1EF9C505-6B18-8142-165E-C9C2D3E0C302}"/>
              </a:ext>
            </a:extLst>
          </p:cNvPr>
          <p:cNvSpPr txBox="1">
            <a:spLocks/>
          </p:cNvSpPr>
          <p:nvPr/>
        </p:nvSpPr>
        <p:spPr>
          <a:xfrm>
            <a:off x="952500" y="76637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a:rPr>
              <a:t>Water resilience - Examples</a:t>
            </a:r>
          </a:p>
          <a:p>
            <a:pPr algn="l"/>
            <a:r>
              <a:rPr lang="en-GB" sz="3200" i="1">
                <a:latin typeface="Titillium Web"/>
              </a:rPr>
              <a:t>Place-based and </a:t>
            </a:r>
            <a:r>
              <a:rPr lang="en-GB" sz="3200" i="1" err="1">
                <a:latin typeface="Titillium Web"/>
              </a:rPr>
              <a:t>beyon</a:t>
            </a:r>
            <a:r>
              <a:rPr lang="en-GB" sz="3200" i="1">
                <a:latin typeface="Titillium Web"/>
              </a:rPr>
              <a:t>d</a:t>
            </a:r>
          </a:p>
        </p:txBody>
      </p:sp>
      <p:sp>
        <p:nvSpPr>
          <p:cNvPr id="10" name="Text Placeholder 5">
            <a:extLst>
              <a:ext uri="{FF2B5EF4-FFF2-40B4-BE49-F238E27FC236}">
                <a16:creationId xmlns:a16="http://schemas.microsoft.com/office/drawing/2014/main" id="{7441E4A4-3111-7BE3-FB8C-809956C615A2}"/>
              </a:ext>
            </a:extLst>
          </p:cNvPr>
          <p:cNvSpPr txBox="1">
            <a:spLocks/>
          </p:cNvSpPr>
          <p:nvPr/>
        </p:nvSpPr>
        <p:spPr>
          <a:xfrm>
            <a:off x="6206719" y="5141714"/>
            <a:ext cx="4894346" cy="558124"/>
          </a:xfrm>
          <a:prstGeom prst="rect">
            <a:avLst/>
          </a:prstGeom>
        </p:spPr>
        <p:txBody>
          <a:bodyPr vert="horz" lIns="0" tIns="54000" rIns="0" bIns="0" rtlCol="0" anchor="t">
            <a:noAutofit/>
          </a:bodyPr>
          <a:lstStyle>
            <a:lvl1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1pPr>
            <a:lvl2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2pPr>
            <a:lvl3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3pPr>
            <a:lvl4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4pPr>
            <a:lvl5pPr marL="342900" indent="-342900" algn="l" defTabSz="914400" rtl="0" eaLnBrk="1" latinLnBrk="0" hangingPunct="1">
              <a:lnSpc>
                <a:spcPct val="100000"/>
              </a:lnSpc>
              <a:spcBef>
                <a:spcPts val="0"/>
              </a:spcBef>
              <a:spcAft>
                <a:spcPts val="3000"/>
              </a:spcAft>
              <a:buClrTx/>
              <a:buFont typeface="+mj-lt"/>
              <a:buAutoNum type="arabicPeriod"/>
              <a:tabLst/>
              <a:defRPr sz="1600" b="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6pPr>
            <a:lvl7pPr marL="342900" indent="-342900" algn="l" defTabSz="914400" rtl="0" eaLnBrk="1" latinLnBrk="0" hangingPunct="1">
              <a:lnSpc>
                <a:spcPct val="100000"/>
              </a:lnSpc>
              <a:spcBef>
                <a:spcPts val="0"/>
              </a:spcBef>
              <a:spcAft>
                <a:spcPts val="3000"/>
              </a:spcAft>
              <a:buClrTx/>
              <a:buFont typeface="+mj-lt"/>
              <a:buAutoNum type="arabicPeriod"/>
              <a:defRPr sz="1600" b="0" kern="1200" baseline="0">
                <a:solidFill>
                  <a:schemeClr val="tx1"/>
                </a:solidFill>
                <a:latin typeface="+mn-lt"/>
                <a:ea typeface="+mn-ea"/>
                <a:cs typeface="+mn-cs"/>
              </a:defRPr>
            </a:lvl7pPr>
            <a:lvl8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8pPr>
            <a:lvl9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baseline="0">
                <a:solidFill>
                  <a:schemeClr val="tx1"/>
                </a:solidFill>
                <a:latin typeface="+mn-lt"/>
                <a:ea typeface="+mn-ea"/>
                <a:cs typeface="+mn-cs"/>
              </a:defRPr>
            </a:lvl9pPr>
          </a:lstStyle>
          <a:p>
            <a:pPr marL="0" indent="0" algn="ctr">
              <a:buNone/>
              <a:defRPr/>
            </a:pPr>
            <a:r>
              <a:rPr lang="en-US" sz="1800" err="1">
                <a:ea typeface="+mn-lt"/>
                <a:cs typeface="+mn-lt"/>
              </a:rPr>
              <a:t>Warka</a:t>
            </a:r>
            <a:r>
              <a:rPr lang="en-US" sz="1800">
                <a:ea typeface="+mn-lt"/>
                <a:cs typeface="+mn-lt"/>
              </a:rPr>
              <a:t> tower </a:t>
            </a:r>
            <a:endParaRPr lang="en-US"/>
          </a:p>
        </p:txBody>
      </p:sp>
      <p:sp>
        <p:nvSpPr>
          <p:cNvPr id="12" name="Text Placeholder 5">
            <a:extLst>
              <a:ext uri="{FF2B5EF4-FFF2-40B4-BE49-F238E27FC236}">
                <a16:creationId xmlns:a16="http://schemas.microsoft.com/office/drawing/2014/main" id="{C207F6CE-4E9B-0D80-22AB-4D70B7ABA5F5}"/>
              </a:ext>
            </a:extLst>
          </p:cNvPr>
          <p:cNvSpPr txBox="1">
            <a:spLocks/>
          </p:cNvSpPr>
          <p:nvPr/>
        </p:nvSpPr>
        <p:spPr>
          <a:xfrm>
            <a:off x="1527761" y="5140510"/>
            <a:ext cx="3843822" cy="558124"/>
          </a:xfrm>
          <a:prstGeom prst="rect">
            <a:avLst/>
          </a:prstGeom>
        </p:spPr>
        <p:txBody>
          <a:bodyPr vert="horz" lIns="0" tIns="54000" rIns="0" bIns="0" rtlCol="0" anchor="t">
            <a:noAutofit/>
          </a:bodyPr>
          <a:lstStyle>
            <a:lvl1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1pPr>
            <a:lvl2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2pPr>
            <a:lvl3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3pPr>
            <a:lvl4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4pPr>
            <a:lvl5pPr marL="342900" indent="-342900" algn="l" defTabSz="914400" rtl="0" eaLnBrk="1" latinLnBrk="0" hangingPunct="1">
              <a:lnSpc>
                <a:spcPct val="100000"/>
              </a:lnSpc>
              <a:spcBef>
                <a:spcPts val="0"/>
              </a:spcBef>
              <a:spcAft>
                <a:spcPts val="3000"/>
              </a:spcAft>
              <a:buClrTx/>
              <a:buFont typeface="+mj-lt"/>
              <a:buAutoNum type="arabicPeriod"/>
              <a:tabLst/>
              <a:defRPr sz="1600" b="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6pPr>
            <a:lvl7pPr marL="342900" indent="-342900" algn="l" defTabSz="914400" rtl="0" eaLnBrk="1" latinLnBrk="0" hangingPunct="1">
              <a:lnSpc>
                <a:spcPct val="100000"/>
              </a:lnSpc>
              <a:spcBef>
                <a:spcPts val="0"/>
              </a:spcBef>
              <a:spcAft>
                <a:spcPts val="3000"/>
              </a:spcAft>
              <a:buClrTx/>
              <a:buFont typeface="+mj-lt"/>
              <a:buAutoNum type="arabicPeriod"/>
              <a:defRPr sz="1600" b="0" kern="1200" baseline="0">
                <a:solidFill>
                  <a:schemeClr val="tx1"/>
                </a:solidFill>
                <a:latin typeface="+mn-lt"/>
                <a:ea typeface="+mn-ea"/>
                <a:cs typeface="+mn-cs"/>
              </a:defRPr>
            </a:lvl7pPr>
            <a:lvl8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8pPr>
            <a:lvl9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baseline="0">
                <a:solidFill>
                  <a:schemeClr val="tx1"/>
                </a:solidFill>
                <a:latin typeface="+mn-lt"/>
                <a:ea typeface="+mn-ea"/>
                <a:cs typeface="+mn-cs"/>
              </a:defRPr>
            </a:lvl9pPr>
          </a:lstStyle>
          <a:p>
            <a:pPr marL="0" indent="0">
              <a:buNone/>
              <a:defRPr/>
            </a:pPr>
            <a:r>
              <a:rPr lang="en-US" sz="1800">
                <a:ea typeface="+mn-lt"/>
                <a:cs typeface="+mn-lt"/>
              </a:rPr>
              <a:t>Aqua Green, Faenza</a:t>
            </a:r>
            <a:r>
              <a:rPr lang="en-US">
                <a:ea typeface="+mn-lt"/>
                <a:cs typeface="+mn-lt"/>
              </a:rPr>
              <a:t>, Italy</a:t>
            </a:r>
            <a:endParaRPr lang="en-US"/>
          </a:p>
        </p:txBody>
      </p:sp>
      <p:pic>
        <p:nvPicPr>
          <p:cNvPr id="3" name="Picture 2" descr="A flooded neighborhood with houses and trees&#10;&#10;AI-generated content may be incorrect.">
            <a:extLst>
              <a:ext uri="{FF2B5EF4-FFF2-40B4-BE49-F238E27FC236}">
                <a16:creationId xmlns:a16="http://schemas.microsoft.com/office/drawing/2014/main" id="{C191C93E-3F7A-B35D-1B8E-346C592A1379}"/>
              </a:ext>
            </a:extLst>
          </p:cNvPr>
          <p:cNvPicPr>
            <a:picLocks noChangeAspect="1"/>
          </p:cNvPicPr>
          <p:nvPr/>
        </p:nvPicPr>
        <p:blipFill>
          <a:blip r:embed="rId5"/>
          <a:srcRect l="3081" t="5263" r="-237" b="-2031"/>
          <a:stretch>
            <a:fillRect/>
          </a:stretch>
        </p:blipFill>
        <p:spPr>
          <a:xfrm>
            <a:off x="1524262" y="2290880"/>
            <a:ext cx="3192103" cy="2723501"/>
          </a:xfrm>
          <a:prstGeom prst="rect">
            <a:avLst/>
          </a:prstGeom>
        </p:spPr>
      </p:pic>
    </p:spTree>
    <p:extLst>
      <p:ext uri="{BB962C8B-B14F-4D97-AF65-F5344CB8AC3E}">
        <p14:creationId xmlns:p14="http://schemas.microsoft.com/office/powerpoint/2010/main" val="2811544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BD27F-F3DA-D925-2EB0-5CF43DF90266}"/>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B5039036-9F6C-E299-B572-21A6CE1398B7}"/>
              </a:ext>
            </a:extLst>
          </p:cNvPr>
          <p:cNvPicPr>
            <a:picLocks noChangeAspect="1"/>
          </p:cNvPicPr>
          <p:nvPr/>
        </p:nvPicPr>
        <p:blipFill>
          <a:blip r:embed="rId2"/>
          <a:srcRect l="20936"/>
          <a:stretch>
            <a:fillRect/>
          </a:stretch>
        </p:blipFill>
        <p:spPr>
          <a:xfrm>
            <a:off x="-1" y="0"/>
            <a:ext cx="12192001" cy="6858000"/>
          </a:xfrm>
          <a:prstGeom prst="rect">
            <a:avLst/>
          </a:prstGeom>
        </p:spPr>
      </p:pic>
      <p:sp>
        <p:nvSpPr>
          <p:cNvPr id="6" name="ZoneTexte 5">
            <a:extLst>
              <a:ext uri="{FF2B5EF4-FFF2-40B4-BE49-F238E27FC236}">
                <a16:creationId xmlns:a16="http://schemas.microsoft.com/office/drawing/2014/main" id="{679398F1-5F5D-E8C2-8C31-F4170D064500}"/>
              </a:ext>
            </a:extLst>
          </p:cNvPr>
          <p:cNvSpPr txBox="1"/>
          <p:nvPr/>
        </p:nvSpPr>
        <p:spPr>
          <a:xfrm>
            <a:off x="786491" y="2471719"/>
            <a:ext cx="9528313" cy="2088520"/>
          </a:xfrm>
          <a:prstGeom prst="rect">
            <a:avLst/>
          </a:prstGeom>
          <a:noFill/>
        </p:spPr>
        <p:txBody>
          <a:bodyPr wrap="square" lIns="91440" tIns="45720" rIns="91440" bIns="45720" anchor="t">
            <a:spAutoFit/>
          </a:bodyPr>
          <a:lstStyle/>
          <a:p>
            <a:pPr>
              <a:lnSpc>
                <a:spcPct val="70000"/>
              </a:lnSpc>
              <a:defRPr/>
            </a:pPr>
            <a:r>
              <a:rPr lang="fr-BE" sz="8800" b="1">
                <a:solidFill>
                  <a:prstClr val="white"/>
                </a:solidFill>
                <a:latin typeface="Titillium Web"/>
              </a:rPr>
              <a:t>OK, </a:t>
            </a:r>
            <a:endParaRPr lang="en-US">
              <a:solidFill>
                <a:prstClr val="white"/>
              </a:solidFill>
              <a:latin typeface="Aptos" panose="02110004020202020204"/>
            </a:endParaRPr>
          </a:p>
          <a:p>
            <a:pPr>
              <a:lnSpc>
                <a:spcPct val="70000"/>
              </a:lnSpc>
              <a:defRPr/>
            </a:pPr>
            <a:r>
              <a:rPr lang="fr-BE" sz="8800" b="1">
                <a:solidFill>
                  <a:prstClr val="white"/>
                </a:solidFill>
                <a:latin typeface="Titillium Web"/>
              </a:rPr>
              <a:t>READY TO START!</a:t>
            </a:r>
            <a:endParaRPr lang="en-US">
              <a:solidFill>
                <a:prstClr val="white"/>
              </a:solidFill>
            </a:endParaRPr>
          </a:p>
        </p:txBody>
      </p:sp>
    </p:spTree>
    <p:extLst>
      <p:ext uri="{BB962C8B-B14F-4D97-AF65-F5344CB8AC3E}">
        <p14:creationId xmlns:p14="http://schemas.microsoft.com/office/powerpoint/2010/main" val="2202934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0EFAF-27DB-D52F-CA2F-76B964824967}"/>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2E13A0F7-F076-3B91-BD9D-3D7973DF756B}"/>
              </a:ext>
            </a:extLst>
          </p:cNvPr>
          <p:cNvPicPr>
            <a:picLocks noChangeAspect="1"/>
          </p:cNvPicPr>
          <p:nvPr/>
        </p:nvPicPr>
        <p:blipFill>
          <a:blip r:embed="rId2"/>
          <a:srcRect l="20936"/>
          <a:stretch>
            <a:fillRect/>
          </a:stretch>
        </p:blipFill>
        <p:spPr>
          <a:xfrm>
            <a:off x="-1" y="0"/>
            <a:ext cx="12192001" cy="6858000"/>
          </a:xfrm>
          <a:prstGeom prst="rect">
            <a:avLst/>
          </a:prstGeom>
        </p:spPr>
      </p:pic>
      <p:sp>
        <p:nvSpPr>
          <p:cNvPr id="5" name="Title 1">
            <a:extLst>
              <a:ext uri="{FF2B5EF4-FFF2-40B4-BE49-F238E27FC236}">
                <a16:creationId xmlns:a16="http://schemas.microsoft.com/office/drawing/2014/main" id="{E9900812-CF48-1261-15BF-38B0825CED38}"/>
              </a:ext>
            </a:extLst>
          </p:cNvPr>
          <p:cNvSpPr txBox="1">
            <a:spLocks/>
          </p:cNvSpPr>
          <p:nvPr/>
        </p:nvSpPr>
        <p:spPr>
          <a:xfrm>
            <a:off x="541361" y="386089"/>
            <a:ext cx="11134724"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a:latin typeface="Titillium Web"/>
              </a:rPr>
              <a:t>STRUCTURE OF THE APPLICATION FORM</a:t>
            </a:r>
          </a:p>
        </p:txBody>
      </p:sp>
      <p:graphicFrame>
        <p:nvGraphicFramePr>
          <p:cNvPr id="3" name="Table 2">
            <a:extLst>
              <a:ext uri="{FF2B5EF4-FFF2-40B4-BE49-F238E27FC236}">
                <a16:creationId xmlns:a16="http://schemas.microsoft.com/office/drawing/2014/main" id="{29BC4950-FF27-D366-2581-78D01D03E980}"/>
              </a:ext>
            </a:extLst>
          </p:cNvPr>
          <p:cNvGraphicFramePr>
            <a:graphicFrameLocks noGrp="1"/>
          </p:cNvGraphicFramePr>
          <p:nvPr>
            <p:extLst>
              <p:ext uri="{D42A27DB-BD31-4B8C-83A1-F6EECF244321}">
                <p14:modId xmlns:p14="http://schemas.microsoft.com/office/powerpoint/2010/main" val="2356396091"/>
              </p:ext>
            </p:extLst>
          </p:nvPr>
        </p:nvGraphicFramePr>
        <p:xfrm>
          <a:off x="535781" y="1821656"/>
          <a:ext cx="11135339" cy="4550168"/>
        </p:xfrm>
        <a:graphic>
          <a:graphicData uri="http://schemas.openxmlformats.org/drawingml/2006/table">
            <a:tbl>
              <a:tblPr firstRow="1" bandRow="1">
                <a:tableStyleId>{5C22544A-7EE6-4342-B048-85BDC9FD1C3A}</a:tableStyleId>
              </a:tblPr>
              <a:tblGrid>
                <a:gridCol w="3809999">
                  <a:extLst>
                    <a:ext uri="{9D8B030D-6E8A-4147-A177-3AD203B41FA5}">
                      <a16:colId xmlns:a16="http://schemas.microsoft.com/office/drawing/2014/main" val="3813208518"/>
                    </a:ext>
                  </a:extLst>
                </a:gridCol>
                <a:gridCol w="7325340">
                  <a:extLst>
                    <a:ext uri="{9D8B030D-6E8A-4147-A177-3AD203B41FA5}">
                      <a16:colId xmlns:a16="http://schemas.microsoft.com/office/drawing/2014/main" val="2505015915"/>
                    </a:ext>
                  </a:extLst>
                </a:gridCol>
              </a:tblGrid>
              <a:tr h="793634">
                <a:tc>
                  <a:txBody>
                    <a:bodyPr/>
                    <a:lstStyle/>
                    <a:p>
                      <a:pPr marL="0" lvl="0" indent="0">
                        <a:buNone/>
                      </a:pPr>
                      <a:r>
                        <a:rPr lang="en-GB" sz="2000" b="1" i="0" u="none" strike="noStrike" noProof="0">
                          <a:solidFill>
                            <a:schemeClr val="tx1"/>
                          </a:solidFill>
                          <a:latin typeface="Aptos"/>
                        </a:rPr>
                        <a:t>I. PROJECT OVERVIEW</a:t>
                      </a:r>
                    </a:p>
                  </a:txBody>
                  <a:tcPr>
                    <a:noFill/>
                  </a:tcPr>
                </a:tc>
                <a:tc>
                  <a:txBody>
                    <a:bodyPr/>
                    <a:lstStyle/>
                    <a:p>
                      <a:pPr marL="342900" lvl="0" indent="-342900">
                        <a:buFont typeface="Calibri"/>
                        <a:buChar char="-"/>
                      </a:pPr>
                      <a:r>
                        <a:rPr lang="en-GB" sz="2000" b="0" i="0" u="none" strike="noStrike" noProof="0">
                          <a:solidFill>
                            <a:schemeClr val="tx1"/>
                          </a:solidFill>
                          <a:latin typeface="Aptos"/>
                        </a:rPr>
                        <a:t>PROJECT TITLE &amp; SHORT DESCRIPTION</a:t>
                      </a:r>
                    </a:p>
                    <a:p>
                      <a:pPr marL="342900" lvl="0" indent="-342900">
                        <a:buFont typeface="Calibri"/>
                        <a:buChar char="-"/>
                      </a:pPr>
                      <a:r>
                        <a:rPr lang="en-GB" sz="2000" b="0" i="0" u="none" strike="noStrike" noProof="0">
                          <a:solidFill>
                            <a:schemeClr val="tx1"/>
                          </a:solidFill>
                          <a:latin typeface="Aptos"/>
                        </a:rPr>
                        <a:t>INFO (GEOGRAPHY, PARTNERS, APPLICANTS ETC...)</a:t>
                      </a:r>
                    </a:p>
                  </a:txBody>
                  <a:tcPr>
                    <a:noFill/>
                  </a:tcPr>
                </a:tc>
                <a:extLst>
                  <a:ext uri="{0D108BD9-81ED-4DB2-BD59-A6C34878D82A}">
                    <a16:rowId xmlns:a16="http://schemas.microsoft.com/office/drawing/2014/main" val="3647880119"/>
                  </a:ext>
                </a:extLst>
              </a:tr>
              <a:tr h="793634">
                <a:tc>
                  <a:txBody>
                    <a:bodyPr/>
                    <a:lstStyle/>
                    <a:p>
                      <a:pPr marL="0" lvl="0" indent="0">
                        <a:buNone/>
                      </a:pPr>
                      <a:r>
                        <a:rPr lang="en-GB" sz="2000" b="1" i="0" u="none" strike="noStrike" noProof="0">
                          <a:solidFill>
                            <a:schemeClr val="tx1"/>
                          </a:solidFill>
                          <a:latin typeface="Aptos"/>
                        </a:rPr>
                        <a:t>II. DETAILED DESCRIPTION</a:t>
                      </a:r>
                    </a:p>
                  </a:txBody>
                  <a:tcPr>
                    <a:noFill/>
                  </a:tcPr>
                </a:tc>
                <a:tc>
                  <a:txBody>
                    <a:bodyPr/>
                    <a:lstStyle/>
                    <a:p>
                      <a:pPr marL="285750" lvl="0" indent="-285750">
                        <a:buFont typeface="Calibri"/>
                        <a:buChar char="-"/>
                      </a:pPr>
                      <a:r>
                        <a:rPr lang="en-GB" sz="2000" b="0" i="0" u="none" strike="noStrike" noProof="0">
                          <a:solidFill>
                            <a:schemeClr val="tx1"/>
                          </a:solidFill>
                          <a:latin typeface="Aptos"/>
                        </a:rPr>
                        <a:t>TELL US ABOUT YOUR PROJECT</a:t>
                      </a:r>
                      <a:endParaRPr lang="en-US" sz="2000">
                        <a:solidFill>
                          <a:schemeClr val="tx1"/>
                        </a:solidFill>
                      </a:endParaRPr>
                    </a:p>
                    <a:p>
                      <a:pPr marL="285750" lvl="0" indent="-285750">
                        <a:buFont typeface="Calibri"/>
                        <a:buChar char="-"/>
                      </a:pPr>
                      <a:r>
                        <a:rPr lang="en-GB" sz="2000" b="0" i="0" u="none" strike="noStrike" noProof="0">
                          <a:solidFill>
                            <a:schemeClr val="tx1"/>
                          </a:solidFill>
                          <a:latin typeface="Aptos"/>
                        </a:rPr>
                        <a:t>TELL US A STORY ABOUT YOUR PROJECT</a:t>
                      </a:r>
                    </a:p>
                  </a:txBody>
                  <a:tcPr>
                    <a:noFill/>
                  </a:tcPr>
                </a:tc>
                <a:extLst>
                  <a:ext uri="{0D108BD9-81ED-4DB2-BD59-A6C34878D82A}">
                    <a16:rowId xmlns:a16="http://schemas.microsoft.com/office/drawing/2014/main" val="4150174145"/>
                  </a:ext>
                </a:extLst>
              </a:tr>
              <a:tr h="2169266">
                <a:tc>
                  <a:txBody>
                    <a:bodyPr/>
                    <a:lstStyle/>
                    <a:p>
                      <a:pPr lvl="0">
                        <a:buNone/>
                      </a:pPr>
                      <a:r>
                        <a:rPr lang="en-GB" sz="2000" b="1" i="0" u="none" strike="noStrike" noProof="0">
                          <a:latin typeface="Aptos"/>
                        </a:rPr>
                        <a:t>III. ADHERENCE TO THE NEW EUROPEAN BAUHAUS</a:t>
                      </a:r>
                    </a:p>
                  </a:txBody>
                  <a:tcPr>
                    <a:noFill/>
                  </a:tcPr>
                </a:tc>
                <a:tc>
                  <a:txBody>
                    <a:bodyPr/>
                    <a:lstStyle/>
                    <a:p>
                      <a:pPr marL="285750" indent="-285750">
                        <a:buFont typeface="Calibri"/>
                        <a:buChar char="-"/>
                      </a:pPr>
                      <a:r>
                        <a:rPr lang="en-GB" sz="2000"/>
                        <a:t>NEB VALUE: SISTAINABILITY</a:t>
                      </a:r>
                    </a:p>
                    <a:p>
                      <a:pPr marL="285750" lvl="0" indent="-285750">
                        <a:buFont typeface="Calibri"/>
                        <a:buChar char="-"/>
                      </a:pPr>
                      <a:r>
                        <a:rPr lang="en-GB" sz="2000"/>
                        <a:t>NEB VALUE: AESTHETICS</a:t>
                      </a:r>
                    </a:p>
                    <a:p>
                      <a:pPr marL="285750" lvl="0" indent="-285750">
                        <a:buFont typeface="Calibri"/>
                        <a:buChar char="-"/>
                      </a:pPr>
                      <a:r>
                        <a:rPr lang="en-GB" sz="2000"/>
                        <a:t>NEB VALUE: INCLUSION</a:t>
                      </a:r>
                    </a:p>
                    <a:p>
                      <a:pPr marL="285750" lvl="0" indent="-285750">
                        <a:buFont typeface="Calibri"/>
                        <a:buChar char="-"/>
                      </a:pPr>
                      <a:r>
                        <a:rPr lang="en-GB" sz="2000"/>
                        <a:t>NEB WORKING PRINCIPLE: PARTICIPATORY</a:t>
                      </a:r>
                    </a:p>
                    <a:p>
                      <a:pPr marL="285750" lvl="0" indent="-285750">
                        <a:buFont typeface="Calibri"/>
                        <a:buChar char="-"/>
                      </a:pPr>
                      <a:r>
                        <a:rPr lang="en-GB" sz="2000"/>
                        <a:t>NEB WORKING PRINCIPLE: MULTILEVEL GOVERNANCE</a:t>
                      </a:r>
                    </a:p>
                    <a:p>
                      <a:pPr marL="285750" lvl="0" indent="-285750">
                        <a:buFont typeface="Calibri"/>
                        <a:buChar char="-"/>
                      </a:pPr>
                      <a:r>
                        <a:rPr lang="en-GB" sz="2000"/>
                        <a:t>NEB WORKING PRINCIPLE: TRANSDISCIPLINARY</a:t>
                      </a:r>
                    </a:p>
                  </a:txBody>
                  <a:tcPr>
                    <a:noFill/>
                  </a:tcPr>
                </a:tc>
                <a:extLst>
                  <a:ext uri="{0D108BD9-81ED-4DB2-BD59-A6C34878D82A}">
                    <a16:rowId xmlns:a16="http://schemas.microsoft.com/office/drawing/2014/main" val="2934914550"/>
                  </a:ext>
                </a:extLst>
              </a:tr>
              <a:tr h="793634">
                <a:tc>
                  <a:txBody>
                    <a:bodyPr/>
                    <a:lstStyle/>
                    <a:p>
                      <a:pPr lvl="0">
                        <a:buNone/>
                      </a:pPr>
                      <a:r>
                        <a:rPr lang="en-GB" sz="2000" b="1" i="0" u="none" strike="noStrike" noProof="0">
                          <a:latin typeface="Aptos"/>
                        </a:rPr>
                        <a:t>IV. EU COMPETITIVENESS</a:t>
                      </a:r>
                      <a:endParaRPr lang="en-US" sz="2000" b="1"/>
                    </a:p>
                  </a:txBody>
                  <a:tcPr>
                    <a:noFill/>
                  </a:tcPr>
                </a:tc>
                <a:tc>
                  <a:txBody>
                    <a:bodyPr/>
                    <a:lstStyle/>
                    <a:p>
                      <a:pPr marL="285750" indent="-285750">
                        <a:buFont typeface="Calibri"/>
                        <a:buChar char="-"/>
                      </a:pPr>
                      <a:r>
                        <a:rPr lang="en-GB" sz="2000"/>
                        <a:t>BUSINESS MODEL</a:t>
                      </a:r>
                    </a:p>
                    <a:p>
                      <a:pPr marL="285750" lvl="0" indent="-285750">
                        <a:buFont typeface="Calibri"/>
                        <a:buChar char="-"/>
                      </a:pPr>
                      <a:r>
                        <a:rPr lang="en-GB" sz="2000"/>
                        <a:t>SCALABILITY AND TRANSFERABILITY</a:t>
                      </a:r>
                    </a:p>
                  </a:txBody>
                  <a:tcPr>
                    <a:noFill/>
                  </a:tcPr>
                </a:tc>
                <a:extLst>
                  <a:ext uri="{0D108BD9-81ED-4DB2-BD59-A6C34878D82A}">
                    <a16:rowId xmlns:a16="http://schemas.microsoft.com/office/drawing/2014/main" val="2024418570"/>
                  </a:ext>
                </a:extLst>
              </a:tr>
            </a:tbl>
          </a:graphicData>
        </a:graphic>
      </p:graphicFrame>
    </p:spTree>
    <p:extLst>
      <p:ext uri="{BB962C8B-B14F-4D97-AF65-F5344CB8AC3E}">
        <p14:creationId xmlns:p14="http://schemas.microsoft.com/office/powerpoint/2010/main" val="771770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682C8-76EB-D404-BF68-A6B2A6D22C5E}"/>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D951314B-79BE-B463-DB8A-A9B57A0EC9F4}"/>
              </a:ext>
            </a:extLst>
          </p:cNvPr>
          <p:cNvPicPr>
            <a:picLocks noChangeAspect="1"/>
          </p:cNvPicPr>
          <p:nvPr/>
        </p:nvPicPr>
        <p:blipFill>
          <a:blip r:embed="rId3"/>
          <a:srcRect l="20936"/>
          <a:stretch>
            <a:fillRect/>
          </a:stretch>
        </p:blipFill>
        <p:spPr>
          <a:xfrm>
            <a:off x="-1" y="0"/>
            <a:ext cx="12192001" cy="6858000"/>
          </a:xfrm>
          <a:prstGeom prst="rect">
            <a:avLst/>
          </a:prstGeom>
        </p:spPr>
      </p:pic>
      <p:sp>
        <p:nvSpPr>
          <p:cNvPr id="5" name="Title 1">
            <a:extLst>
              <a:ext uri="{FF2B5EF4-FFF2-40B4-BE49-F238E27FC236}">
                <a16:creationId xmlns:a16="http://schemas.microsoft.com/office/drawing/2014/main" id="{0B70BB2C-90CB-106D-42F0-59961E5A72A6}"/>
              </a:ext>
            </a:extLst>
          </p:cNvPr>
          <p:cNvSpPr txBox="1">
            <a:spLocks/>
          </p:cNvSpPr>
          <p:nvPr/>
        </p:nvSpPr>
        <p:spPr>
          <a:xfrm>
            <a:off x="1374797" y="38608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a:latin typeface="Titillium Web"/>
              </a:rPr>
              <a:t>TIPS TO ALWAYS KEEP IN MIND </a:t>
            </a:r>
          </a:p>
        </p:txBody>
      </p:sp>
      <p:sp>
        <p:nvSpPr>
          <p:cNvPr id="4" name="Text Placeholder 5">
            <a:extLst>
              <a:ext uri="{FF2B5EF4-FFF2-40B4-BE49-F238E27FC236}">
                <a16:creationId xmlns:a16="http://schemas.microsoft.com/office/drawing/2014/main" id="{9BF283B3-C750-5EF6-17D1-3DA7A5DA13E9}"/>
              </a:ext>
            </a:extLst>
          </p:cNvPr>
          <p:cNvSpPr txBox="1">
            <a:spLocks/>
          </p:cNvSpPr>
          <p:nvPr/>
        </p:nvSpPr>
        <p:spPr>
          <a:xfrm>
            <a:off x="3557398" y="2002835"/>
            <a:ext cx="8159568" cy="4137751"/>
          </a:xfrm>
          <a:prstGeom prst="rect">
            <a:avLst/>
          </a:prstGeom>
        </p:spPr>
        <p:txBody>
          <a:bodyPr vert="horz" lIns="0" tIns="54000" rIns="0" bIns="0" rtlCol="0" anchor="t">
            <a:noAutofit/>
          </a:bodyPr>
          <a:lstStyle>
            <a:lvl1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1pPr>
            <a:lvl2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2pPr>
            <a:lvl3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3pPr>
            <a:lvl4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4pPr>
            <a:lvl5pPr marL="342900" indent="-342900" algn="l" defTabSz="914400" rtl="0" eaLnBrk="1" latinLnBrk="0" hangingPunct="1">
              <a:lnSpc>
                <a:spcPct val="100000"/>
              </a:lnSpc>
              <a:spcBef>
                <a:spcPts val="0"/>
              </a:spcBef>
              <a:spcAft>
                <a:spcPts val="3000"/>
              </a:spcAft>
              <a:buClrTx/>
              <a:buFont typeface="+mj-lt"/>
              <a:buAutoNum type="arabicPeriod"/>
              <a:tabLst/>
              <a:defRPr sz="1600" b="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6pPr>
            <a:lvl7pPr marL="342900" indent="-342900" algn="l" defTabSz="914400" rtl="0" eaLnBrk="1" latinLnBrk="0" hangingPunct="1">
              <a:lnSpc>
                <a:spcPct val="100000"/>
              </a:lnSpc>
              <a:spcBef>
                <a:spcPts val="0"/>
              </a:spcBef>
              <a:spcAft>
                <a:spcPts val="3000"/>
              </a:spcAft>
              <a:buClrTx/>
              <a:buFont typeface="+mj-lt"/>
              <a:buAutoNum type="arabicPeriod"/>
              <a:defRPr sz="1600" b="0" kern="1200" baseline="0">
                <a:solidFill>
                  <a:schemeClr val="tx1"/>
                </a:solidFill>
                <a:latin typeface="+mn-lt"/>
                <a:ea typeface="+mn-ea"/>
                <a:cs typeface="+mn-cs"/>
              </a:defRPr>
            </a:lvl7pPr>
            <a:lvl8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8pPr>
            <a:lvl9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baseline="0">
                <a:solidFill>
                  <a:schemeClr val="tx1"/>
                </a:solidFill>
                <a:latin typeface="+mn-lt"/>
                <a:ea typeface="+mn-ea"/>
                <a:cs typeface="+mn-cs"/>
              </a:defRPr>
            </a:lvl9pPr>
          </a:lstStyle>
          <a:p>
            <a:pPr marL="457200" indent="-457200">
              <a:defRPr/>
            </a:pPr>
            <a:r>
              <a:rPr lang="en-US" b="1">
                <a:latin typeface="Titillium Web"/>
              </a:rPr>
              <a:t>BEFORE YOU START WRITING, FAMILIARISE WITH THE STRUCTURE AND THINK ABOUT WHAT YOU WANT TO COMMUNICATE – AND IN WHAT SECTION - TO AVOID REPETITION</a:t>
            </a:r>
            <a:endParaRPr lang="en-US" b="1">
              <a:latin typeface="Titillium Web" panose="00000500000000000000" pitchFamily="2" charset="0"/>
            </a:endParaRPr>
          </a:p>
          <a:p>
            <a:pPr marL="457200" indent="-457200">
              <a:defRPr/>
            </a:pPr>
            <a:r>
              <a:rPr lang="en-US" b="1">
                <a:latin typeface="Titillium Web"/>
              </a:rPr>
              <a:t>WRITE A STORY HAVING THE RECEIVER IN MIND </a:t>
            </a:r>
            <a:endParaRPr lang="en-US" b="1">
              <a:latin typeface="Titillium Web" panose="00000500000000000000" pitchFamily="2" charset="0"/>
            </a:endParaRPr>
          </a:p>
          <a:p>
            <a:pPr marL="457200" indent="-457200">
              <a:defRPr/>
            </a:pPr>
            <a:r>
              <a:rPr lang="en-US" b="1">
                <a:latin typeface="Titillium Web"/>
              </a:rPr>
              <a:t>PROVIDING CONCRETE EXAMPLES STRENGTHENS YOUR STORY TELLING</a:t>
            </a:r>
          </a:p>
          <a:p>
            <a:pPr>
              <a:defRPr/>
            </a:pPr>
            <a:r>
              <a:rPr lang="en-US" b="1">
                <a:latin typeface="Titillium Web"/>
              </a:rPr>
              <a:t>FOCUS ON RESULTS AND IMPACT MAKES YOUR PROJECT CONVINCING</a:t>
            </a:r>
            <a:endParaRPr lang="en-US">
              <a:latin typeface="Titillium Web"/>
            </a:endParaRPr>
          </a:p>
          <a:p>
            <a:pPr>
              <a:defRPr/>
            </a:pPr>
            <a:r>
              <a:rPr lang="en-US" b="1">
                <a:latin typeface="Titillium Web"/>
              </a:rPr>
              <a:t>USE DATA AND QUOTES FROM USERS OF YOUR PROJECT TO BACK UP YOUR CLAIMS</a:t>
            </a:r>
          </a:p>
          <a:p>
            <a:pPr>
              <a:defRPr/>
            </a:pPr>
            <a:r>
              <a:rPr lang="en-US" b="1" i="1">
                <a:latin typeface="Aptos"/>
              </a:rPr>
              <a:t>YOUR PROJECT IS NOT JUST A PROJECT – BUT AN EXAMPLE OF HOW TO REALISE THE CLEAN TRANSITION </a:t>
            </a:r>
          </a:p>
        </p:txBody>
      </p:sp>
    </p:spTree>
    <p:extLst>
      <p:ext uri="{BB962C8B-B14F-4D97-AF65-F5344CB8AC3E}">
        <p14:creationId xmlns:p14="http://schemas.microsoft.com/office/powerpoint/2010/main" val="1755753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49793-916C-1EF2-EC02-70CEF25C6AAD}"/>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A23E69D9-A2CE-52F0-D50C-B896C7E113B1}"/>
              </a:ext>
            </a:extLst>
          </p:cNvPr>
          <p:cNvPicPr>
            <a:picLocks noChangeAspect="1"/>
          </p:cNvPicPr>
          <p:nvPr/>
        </p:nvPicPr>
        <p:blipFill>
          <a:blip r:embed="rId2"/>
          <a:srcRect l="20936"/>
          <a:stretch>
            <a:fillRect/>
          </a:stretch>
        </p:blipFill>
        <p:spPr>
          <a:xfrm>
            <a:off x="-1" y="0"/>
            <a:ext cx="12192001" cy="6858000"/>
          </a:xfrm>
          <a:prstGeom prst="rect">
            <a:avLst/>
          </a:prstGeom>
        </p:spPr>
      </p:pic>
      <p:pic>
        <p:nvPicPr>
          <p:cNvPr id="2" name="Picture 1" descr="A white and black paper with text&#10;&#10;AI-generated content may be incorrect.">
            <a:extLst>
              <a:ext uri="{FF2B5EF4-FFF2-40B4-BE49-F238E27FC236}">
                <a16:creationId xmlns:a16="http://schemas.microsoft.com/office/drawing/2014/main" id="{BEF224BA-6965-8AD1-2F21-B0CB668C6473}"/>
              </a:ext>
            </a:extLst>
          </p:cNvPr>
          <p:cNvPicPr>
            <a:picLocks noChangeAspect="1"/>
          </p:cNvPicPr>
          <p:nvPr/>
        </p:nvPicPr>
        <p:blipFill>
          <a:blip r:embed="rId3"/>
          <a:srcRect l="6698" r="7733" b="21734"/>
          <a:stretch>
            <a:fillRect/>
          </a:stretch>
        </p:blipFill>
        <p:spPr>
          <a:xfrm>
            <a:off x="2053388" y="1775384"/>
            <a:ext cx="8085222" cy="4696527"/>
          </a:xfrm>
          <a:prstGeom prst="rect">
            <a:avLst/>
          </a:prstGeom>
        </p:spPr>
      </p:pic>
      <p:sp>
        <p:nvSpPr>
          <p:cNvPr id="5" name="Title 1">
            <a:extLst>
              <a:ext uri="{FF2B5EF4-FFF2-40B4-BE49-F238E27FC236}">
                <a16:creationId xmlns:a16="http://schemas.microsoft.com/office/drawing/2014/main" id="{781F53E5-EC0B-78E1-F435-51AD3A6B261A}"/>
              </a:ext>
            </a:extLst>
          </p:cNvPr>
          <p:cNvSpPr txBox="1">
            <a:spLocks/>
          </p:cNvSpPr>
          <p:nvPr/>
        </p:nvSpPr>
        <p:spPr>
          <a:xfrm>
            <a:off x="1374797" y="38608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a:latin typeface="Titillium Web"/>
              </a:rPr>
              <a:t>GUIDES TO APPLICANTS - ANNEX 1 </a:t>
            </a:r>
          </a:p>
        </p:txBody>
      </p:sp>
    </p:spTree>
    <p:extLst>
      <p:ext uri="{BB962C8B-B14F-4D97-AF65-F5344CB8AC3E}">
        <p14:creationId xmlns:p14="http://schemas.microsoft.com/office/powerpoint/2010/main" val="297971422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3CB3A071FDF7742BDA0B9B6BF5CAEFC" ma:contentTypeVersion="7" ma:contentTypeDescription="Create a new document." ma:contentTypeScope="" ma:versionID="a580b4c578c3bf8dd124d0553225885d">
  <xsd:schema xmlns:xsd="http://www.w3.org/2001/XMLSchema" xmlns:xs="http://www.w3.org/2001/XMLSchema" xmlns:p="http://schemas.microsoft.com/office/2006/metadata/properties" xmlns:ns2="d11a6bd6-33a4-41c9-9395-785331ec4f6a" targetNamespace="http://schemas.microsoft.com/office/2006/metadata/properties" ma:root="true" ma:fieldsID="e1ba3e37a78b5f492a314ab04a4c80cb" ns2:_="">
    <xsd:import namespace="d11a6bd6-33a4-41c9-9395-785331ec4f6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1a6bd6-33a4-41c9-9395-785331ec4f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ADBBDB-857A-4D62-A6BF-588AB681F790}">
  <ds:schemaRefs>
    <ds:schemaRef ds:uri="http://schemas.microsoft.com/sharepoint/v3/contenttype/forms"/>
  </ds:schemaRefs>
</ds:datastoreItem>
</file>

<file path=customXml/itemProps2.xml><?xml version="1.0" encoding="utf-8"?>
<ds:datastoreItem xmlns:ds="http://schemas.openxmlformats.org/officeDocument/2006/customXml" ds:itemID="{0664C87C-995D-42AC-9ED3-C858AADD3E01}">
  <ds:schemaRefs>
    <ds:schemaRef ds:uri="http://schemas.microsoft.com/office/infopath/2007/PartnerControls"/>
    <ds:schemaRef ds:uri="http://purl.org/dc/elements/1.1/"/>
    <ds:schemaRef ds:uri="http://schemas.microsoft.com/office/2006/metadata/properties"/>
    <ds:schemaRef ds:uri="d11a6bd6-33a4-41c9-9395-785331ec4f6a"/>
    <ds:schemaRef ds:uri="http://schemas.microsoft.com/office/2006/documentManagement/types"/>
    <ds:schemaRef ds:uri="http://schemas.openxmlformats.org/package/2006/metadata/core-properties"/>
    <ds:schemaRef ds:uri="http://purl.org/dc/dcmitype/"/>
    <ds:schemaRef ds:uri="http://www.w3.org/XML/1998/namespace"/>
    <ds:schemaRef ds:uri="http://purl.org/dc/terms/"/>
  </ds:schemaRefs>
</ds:datastoreItem>
</file>

<file path=customXml/itemProps3.xml><?xml version="1.0" encoding="utf-8"?>
<ds:datastoreItem xmlns:ds="http://schemas.openxmlformats.org/officeDocument/2006/customXml" ds:itemID="{3D392400-209B-413A-9059-DCA6053ACE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1a6bd6-33a4-41c9-9395-785331ec4f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TotalTime>
  <Words>1786</Words>
  <Application>Microsoft Office PowerPoint</Application>
  <PresentationFormat>Widescreen</PresentationFormat>
  <Paragraphs>126</Paragraphs>
  <Slides>24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Aptos</vt:lpstr>
      <vt:lpstr>Aptos Display</vt:lpstr>
      <vt:lpstr>Arial</vt:lpstr>
      <vt:lpstr>Arial,Sans-Serif</vt:lpstr>
      <vt:lpstr>Calibri</vt:lpstr>
      <vt:lpstr>Titillium Web</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Parsa, Spenta</dc:creator>
  <cp:lastModifiedBy>Samuel Elrington</cp:lastModifiedBy>
  <cp:revision>444</cp:revision>
  <dcterms:created xsi:type="dcterms:W3CDTF">2026-02-22T23:04:56Z</dcterms:created>
  <dcterms:modified xsi:type="dcterms:W3CDTF">2026-03-13T07:25:56Z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CG_PML_LeadUnit">
    <vt:lpwstr>1;#Com|91be7a05-0945-a784-da6c-191e4d516dea</vt:lpwstr>
  </property>
  <property fmtid="{D5CDD505-2E9C-101B-9397-08002B2CF9AE}" pid="3" name="GCG_PML_Sector">
    <vt:lpwstr>9;#COMMUNICATION|ebc27f1f-b863-4d4d-abe6-ca23350f1598</vt:lpwstr>
  </property>
  <property fmtid="{D5CDD505-2E9C-101B-9397-08002B2CF9AE}" pid="4" name="GCG_PDoc_Hierarchy">
    <vt:lpwstr>12;#02-Implementation|8c557e85-3b5a-4fad-9e4e-5dbb79834368</vt:lpwstr>
  </property>
  <property fmtid="{D5CDD505-2E9C-101B-9397-08002B2CF9AE}" pid="5" name="GCG_PML_NatureOfContract">
    <vt:lpwstr>2;#Time ＆ Material|c684b1da-f893-427f-aa54-5af376496c76</vt:lpwstr>
  </property>
  <property fmtid="{D5CDD505-2E9C-101B-9397-08002B2CF9AE}" pid="6" name="GCG_PML_Country">
    <vt:lpwstr>7;#Belgium|215c9f7d-a693-454f-9b23-42466d4f9576</vt:lpwstr>
  </property>
  <property fmtid="{D5CDD505-2E9C-101B-9397-08002B2CF9AE}" pid="7" name="GCG_PML_Unit">
    <vt:lpwstr>1;#Com|91be7a05-0945-a784-da6c-191e4d516dea</vt:lpwstr>
  </property>
  <property fmtid="{D5CDD505-2E9C-101B-9397-08002B2CF9AE}" pid="8" name="GCG_PML_SDG">
    <vt:lpwstr/>
  </property>
  <property fmtid="{D5CDD505-2E9C-101B-9397-08002B2CF9AE}" pid="9" name="GCG_PML_Beneficiary">
    <vt:lpwstr>11;#Ramboll A/S|2bd52706-0c51-447d-85b1-1e67c5338abe</vt:lpwstr>
  </property>
  <property fmtid="{D5CDD505-2E9C-101B-9397-08002B2CF9AE}" pid="10" name="GCG_PML_TechnicalFields">
    <vt:lpwstr>10;#Communication|e78e3ec7-70bd-4cc0-abad-24308b3e17a7</vt:lpwstr>
  </property>
  <property fmtid="{D5CDD505-2E9C-101B-9397-08002B2CF9AE}" pid="11" name="GCG_PML_ServiceLine">
    <vt:lpwstr/>
  </property>
  <property fmtid="{D5CDD505-2E9C-101B-9397-08002B2CF9AE}" pid="12" name="GCG_PML_Region">
    <vt:lpwstr>3;#Western Europe|8871c1ee-64d1-46cb-811b-140ad92c009f;#4;#Europe ＆ Central Asia|fb72a473-b246-49e0-bcf4-5be0d2c6efcc;#5;#EU Member States|38612e80-6003-4ce7-af68-85c04bce5180;#6;#European Economic Area|943a8c03-5a98-407c-b0cf-a70481c69969</vt:lpwstr>
  </property>
  <property fmtid="{D5CDD505-2E9C-101B-9397-08002B2CF9AE}" pid="13" name="GCG_PML_Financier">
    <vt:lpwstr>8;#EU - European Union|b05e4926-cd10-4aa1-a755-88a1fa9d24c8</vt:lpwstr>
  </property>
  <property fmtid="{D5CDD505-2E9C-101B-9397-08002B2CF9AE}" pid="14" name="MSIP_Label_20ea7001-5c24-4702-a3ac-e436ccb02747_Enabled">
    <vt:lpwstr>true</vt:lpwstr>
  </property>
  <property fmtid="{D5CDD505-2E9C-101B-9397-08002B2CF9AE}" pid="15" name="MSIP_Label_20ea7001-5c24-4702-a3ac-e436ccb02747_SetDate">
    <vt:lpwstr>2026-02-25T13:10:15Z</vt:lpwstr>
  </property>
  <property fmtid="{D5CDD505-2E9C-101B-9397-08002B2CF9AE}" pid="16" name="MSIP_Label_20ea7001-5c24-4702-a3ac-e436ccb02747_Method">
    <vt:lpwstr>Standard</vt:lpwstr>
  </property>
  <property fmtid="{D5CDD505-2E9C-101B-9397-08002B2CF9AE}" pid="17" name="MSIP_Label_20ea7001-5c24-4702-a3ac-e436ccb02747_Name">
    <vt:lpwstr>Confidential</vt:lpwstr>
  </property>
  <property fmtid="{D5CDD505-2E9C-101B-9397-08002B2CF9AE}" pid="18" name="MSIP_Label_20ea7001-5c24-4702-a3ac-e436ccb02747_SiteId">
    <vt:lpwstr>c8823c91-be81-4f89-b024-6c3dd789c106</vt:lpwstr>
  </property>
  <property fmtid="{D5CDD505-2E9C-101B-9397-08002B2CF9AE}" pid="19" name="MSIP_Label_20ea7001-5c24-4702-a3ac-e436ccb02747_ActionId">
    <vt:lpwstr>ccd7e2f4-612b-4564-a0d5-4a6de1b3924e</vt:lpwstr>
  </property>
  <property fmtid="{D5CDD505-2E9C-101B-9397-08002B2CF9AE}" pid="20" name="MSIP_Label_20ea7001-5c24-4702-a3ac-e436ccb02747_ContentBits">
    <vt:lpwstr>2</vt:lpwstr>
  </property>
  <property fmtid="{D5CDD505-2E9C-101B-9397-08002B2CF9AE}" pid="21" name="MSIP_Label_20ea7001-5c24-4702-a3ac-e436ccb02747_Tag">
    <vt:lpwstr>10, 3, 0, 1</vt:lpwstr>
  </property>
  <property fmtid="{D5CDD505-2E9C-101B-9397-08002B2CF9AE}" pid="22" name="MediaServiceImageTags">
    <vt:lpwstr/>
  </property>
  <property fmtid="{D5CDD505-2E9C-101B-9397-08002B2CF9AE}" pid="23" name="MSIP_Label_6bd9ddd1-4d20-43f6-abfa-fc3c07406f94_Enabled">
    <vt:lpwstr>true</vt:lpwstr>
  </property>
  <property fmtid="{D5CDD505-2E9C-101B-9397-08002B2CF9AE}" pid="24" name="MSIP_Label_6bd9ddd1-4d20-43f6-abfa-fc3c07406f94_SetDate">
    <vt:lpwstr>2026-02-25T17:38:52Z</vt:lpwstr>
  </property>
  <property fmtid="{D5CDD505-2E9C-101B-9397-08002B2CF9AE}" pid="25" name="MSIP_Label_6bd9ddd1-4d20-43f6-abfa-fc3c07406f94_Method">
    <vt:lpwstr>Standard</vt:lpwstr>
  </property>
  <property fmtid="{D5CDD505-2E9C-101B-9397-08002B2CF9AE}" pid="26" name="MSIP_Label_6bd9ddd1-4d20-43f6-abfa-fc3c07406f94_Name">
    <vt:lpwstr>Commission Use</vt:lpwstr>
  </property>
  <property fmtid="{D5CDD505-2E9C-101B-9397-08002B2CF9AE}" pid="27" name="MSIP_Label_6bd9ddd1-4d20-43f6-abfa-fc3c07406f94_SiteId">
    <vt:lpwstr>b24c8b06-522c-46fe-9080-70926f8dddb1</vt:lpwstr>
  </property>
  <property fmtid="{D5CDD505-2E9C-101B-9397-08002B2CF9AE}" pid="28" name="MSIP_Label_6bd9ddd1-4d20-43f6-abfa-fc3c07406f94_ActionId">
    <vt:lpwstr>51b56011-d2eb-4410-a800-d57a5b85f882</vt:lpwstr>
  </property>
  <property fmtid="{D5CDD505-2E9C-101B-9397-08002B2CF9AE}" pid="29" name="MSIP_Label_6bd9ddd1-4d20-43f6-abfa-fc3c07406f94_ContentBits">
    <vt:lpwstr>0</vt:lpwstr>
  </property>
  <property fmtid="{D5CDD505-2E9C-101B-9397-08002B2CF9AE}" pid="30" name="MSIP_Label_6bd9ddd1-4d20-43f6-abfa-fc3c07406f94_Tag">
    <vt:lpwstr>10, 3, 0, 2</vt:lpwstr>
  </property>
  <property fmtid="{D5CDD505-2E9C-101B-9397-08002B2CF9AE}" pid="31" name="ContentTypeId">
    <vt:lpwstr>0x01010053CB3A071FDF7742BDA0B9B6BF5CAEFC</vt:lpwstr>
  </property>
  <property fmtid="{D5CDD505-2E9C-101B-9397-08002B2CF9AE}" pid="32" name="xd_ProgID">
    <vt:lpwstr/>
  </property>
  <property fmtid="{D5CDD505-2E9C-101B-9397-08002B2CF9AE}" pid="33" name="ComplianceAssetId">
    <vt:lpwstr/>
  </property>
  <property fmtid="{D5CDD505-2E9C-101B-9397-08002B2CF9AE}" pid="34" name="TemplateUrl">
    <vt:lpwstr/>
  </property>
  <property fmtid="{D5CDD505-2E9C-101B-9397-08002B2CF9AE}" pid="35" name="_ExtendedDescription">
    <vt:lpwstr/>
  </property>
  <property fmtid="{D5CDD505-2E9C-101B-9397-08002B2CF9AE}" pid="36" name="xd_Signature">
    <vt:bool>false</vt:bool>
  </property>
  <property fmtid="{D5CDD505-2E9C-101B-9397-08002B2CF9AE}" pid="37" name="TriggerFlowInfo">
    <vt:lpwstr/>
  </property>
</Properties>
</file>