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sldIdLst>
    <p:sldId id="287" r:id="rId5"/>
    <p:sldId id="323" r:id="rId6"/>
    <p:sldId id="290" r:id="rId7"/>
    <p:sldId id="291" r:id="rId8"/>
    <p:sldId id="340" r:id="rId9"/>
    <p:sldId id="304" r:id="rId10"/>
    <p:sldId id="325" r:id="rId11"/>
    <p:sldId id="324" r:id="rId12"/>
    <p:sldId id="331" r:id="rId13"/>
    <p:sldId id="306" r:id="rId14"/>
    <p:sldId id="335" r:id="rId15"/>
    <p:sldId id="336" r:id="rId16"/>
    <p:sldId id="337" r:id="rId17"/>
    <p:sldId id="343" r:id="rId18"/>
    <p:sldId id="317" r:id="rId19"/>
    <p:sldId id="261" r:id="rId20"/>
    <p:sldId id="318" r:id="rId21"/>
    <p:sldId id="301" r:id="rId22"/>
    <p:sldId id="332" r:id="rId23"/>
    <p:sldId id="333" r:id="rId24"/>
    <p:sldId id="334" r:id="rId25"/>
    <p:sldId id="339" r:id="rId26"/>
    <p:sldId id="352" r:id="rId27"/>
    <p:sldId id="302" r:id="rId28"/>
    <p:sldId id="346" r:id="rId29"/>
    <p:sldId id="345" r:id="rId30"/>
    <p:sldId id="348" r:id="rId31"/>
    <p:sldId id="351" r:id="rId32"/>
    <p:sldId id="303" r:id="rId33"/>
    <p:sldId id="355" r:id="rId34"/>
    <p:sldId id="353" r:id="rId35"/>
    <p:sldId id="349" r:id="rId36"/>
    <p:sldId id="342" r:id="rId37"/>
    <p:sldId id="341" r:id="rId38"/>
    <p:sldId id="311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2DAC31-C716-22D5-9AFE-3859A20AC392}" name="Catherine Cullimore" initials="CC" userId="S::ccullimore@southernassembly.ie::7c10298b-4ab8-4d94-9695-04b7b9556649" providerId="AD"/>
  <p188:author id="{FD37013E-1C35-9D5A-0BDD-776B23FD4044}" name="BISCARO Alessandra (REGIO)" initials="B(" userId="S::alessandra.biscaro@ec.europa.eu::350327ca-225b-40d7-97ce-6c0222f88a8e" providerId="AD"/>
  <p188:author id="{D50E7888-0218-4973-8625-0F6A73D7ED71}" name="Aurelie Louguet" initials="AL" userId="S::aurelie.louguet@dahliatactic.eu::ee3c86a0-ed1b-4dcf-ae4e-a23fca12aab3" providerId="AD"/>
  <p188:author id="{8C83E993-813F-DB5B-91AD-ACDCD81BBC35}" name="Samuel Elrington (Ramboll)" initials="SE" userId="S::slen@ramboll.com::48522e3c-817a-437b-8405-f4bc9f4d0c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CAB3"/>
    <a:srgbClr val="2FCBCC"/>
    <a:srgbClr val="F9FAFA"/>
    <a:srgbClr val="C4E04F"/>
    <a:srgbClr val="F7EC00"/>
    <a:srgbClr val="BBDE58"/>
    <a:srgbClr val="C3E04F"/>
    <a:srgbClr val="DDE62E"/>
    <a:srgbClr val="38CBC4"/>
    <a:srgbClr val="52C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17" autoAdjust="0"/>
  </p:normalViewPr>
  <p:slideViewPr>
    <p:cSldViewPr snapToGrid="0">
      <p:cViewPr varScale="1">
        <p:scale>
          <a:sx n="78" d="100"/>
          <a:sy n="78" d="100"/>
        </p:scale>
        <p:origin x="15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5A3B6-B9C5-483C-9B2D-16CB258C33CD}" type="datetimeFigureOut">
              <a:rPr lang="fr-BE" smtClean="0"/>
              <a:t>09-03-26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0194D-387C-4582-AEBB-2475287F53A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5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3487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1030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522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3452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2599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E6749-9233-D41F-6971-AC13F68FA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0A9B43-102D-10D2-559C-D6E9F3A4D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DF15C5-E055-7D0B-213F-D85ED040D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8B5513-7886-2EA3-7894-8767C54F0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7854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9844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2655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0641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598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46658-8F5D-1A6A-E5B3-080B7B66D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1DA848-67CA-002A-2615-3BAA5C9DC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A013DDB-9504-31D6-F63B-04B88C8F2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622D35-FBCA-47E8-FB3B-2EA7E7DEB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177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5153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0981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D1123-1DDF-C1CC-912D-281A1F32C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F72ABAC-7AF3-E9CF-FDB7-51E03B214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12846C7-B523-14B2-653E-EA94085CD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25E7E-AD36-3CC4-FE84-A0E38B45E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5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2189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D3B9F-6DF9-33F8-50B1-0A14D533C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9E49C6C-483C-1E31-F64E-06FFCB50E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2C31CB-C9B5-A862-F811-D52902697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605413-F1C0-F745-D422-C8CB006FB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0673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3198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337CA-37FB-8258-6C44-AA63B3975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7DF26A-1916-D1F9-A1E4-8B0702EFC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4566D2-84E8-C8B8-25C6-6DB9F6797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05ED5-ACF8-DE19-1A2C-360038F56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9511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66C3A-51F7-2C90-4946-FCB6AAF4E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51B2B5D-41FB-61DF-AB64-94F9D17A8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B2E2CAF-2EEE-E1F2-4613-58E9E537A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ED156D-7556-D003-7C71-F36743258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846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59C4E-4F0E-649E-0414-9B8C6D0BB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C5CF231-7AB3-2DD3-327A-41BC9A85E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9C4C21E-65A3-E3C0-29F9-F2D0172C8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BD5158-2A39-5D9E-DB91-A7B6F7488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243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6C69A-4989-5F53-5A32-8320A24F5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B1F6D3A-018D-0988-35B4-E94E8482B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D810DAF-578C-2F17-474E-82C997F33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9DD038-96C1-D149-7676-0C989654E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5451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768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5281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66C6E-76B4-A50C-E3D7-F24E7B15F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C33CE6-A205-9796-A74E-6C19D2F4D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7CC8988-69C4-9EE5-D78B-94CB7CB13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EE7244-9E9E-D37C-B999-A40E47913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5983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2222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5159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62E56-C291-9AFC-C181-CA1E47EE3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8E71C7-B1A4-4233-E01A-B34E1C963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9AFF74-AAEE-61ED-243B-EF1218DEC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3A1D47-00AA-2C2A-9C9D-66F28AB22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0411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279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005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A56DA-7B7C-DC20-A8ED-53C5B115D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9F98F07-8DD8-8BEE-6F9A-990A5F63E2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4FECC03-2246-7206-6B2F-72479697D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5CA554-F67E-1CCF-AE07-6DFF929CE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0453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383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FCEBB-3B41-1EC5-55EA-DB7C53A42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9E8B15-FF95-5D29-7E8E-7B0928F10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39E377F-B6C2-98E5-CFC5-60ADFCDBC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08101-D1CF-F870-4601-4EC9A43B0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3707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1B3E4-89E0-E1D2-0A78-B49B71AC2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978901E-FB98-403E-023C-C59AD93DB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A5EEB4-B0CE-C1B0-2283-80130D542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83D085-73AB-CC20-DA89-E52BBA645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76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32639-8AFF-9F09-B4E0-A90CE0C94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0A4ABA-E461-A282-484E-81F701157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245B335-CD56-34D0-4821-A37BFA685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5D6F35-ABC7-1EBB-F84C-5A4B93F10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0194D-387C-4582-AEBB-2475287F53A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97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22E8E-146D-F966-4BEC-1B346E794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21D802-28D5-3D65-5E18-27E927B19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49176F-7355-2387-7950-CD691CB7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9DD-20A6-A549-9004-60C1E0EC3AC4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61FD1C-D604-979F-B335-FC5CA2E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B67773-2EB7-5426-0978-7252713C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87EA-CEF9-8442-AD81-674EBD08F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90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D31D8-23D9-B310-7524-12CE1712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ACAA5F-CB49-9DFD-27E6-18CECFFE9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E29906-914E-F14A-AB27-A0AC7F73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9DD-20A6-A549-9004-60C1E0EC3AC4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8221D2-9496-3E46-B2FB-AC751916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66805F-B1CE-8A21-AED4-E3D6BC2B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87EA-CEF9-8442-AD81-674EBD08F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33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ADBB52E-9A4E-B715-4AC4-AEF45574B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03B88F-BCB5-26F0-91CD-6005DEDC8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D32CE2-1C75-1F3D-BFDD-8BBFD61B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9DD-20A6-A549-9004-60C1E0EC3AC4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336624-5B47-B04D-E2E4-8FF3D620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6498F-8D62-A7D7-B94E-D918FB98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87EA-CEF9-8442-AD81-674EBD08F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36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88465-D834-4144-2B0D-30BC5732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0087D0-B5AF-C3D7-9C4C-B1DF92FC2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40379F-8473-1151-6880-E6028E5E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9DD-20A6-A549-9004-60C1E0EC3AC4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E8BD68-6283-B5D7-9CCA-C0201731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299901-7B83-CE26-679D-626CFF36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87EA-CEF9-8442-AD81-674EBD08F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8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56A4C-29DA-CA9C-7A1B-825443D9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E24359-0794-2412-DF8A-D8BDEDD9E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564432-78FD-EBEB-FFA9-528D947E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9DD-20A6-A549-9004-60C1E0EC3AC4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C584AB-984E-EE68-E6F0-4225AE95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7D8D4-47AD-7622-C2D8-CE142635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87EA-CEF9-8442-AD81-674EBD08F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9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B64AA-2DF4-A3B7-46AA-6D5BABDB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EFD8CD-0D03-3229-3B02-32BE9F597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E78425-3B92-F5CA-ED01-2678E8EB8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A8B405-8F32-ADB0-D2CD-0176C670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9DD-20A6-A549-9004-60C1E0EC3AC4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E0E788-0F6F-0A43-0C40-C5F40637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ED3F6F-068B-AA5A-0093-34C0BB80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87EA-CEF9-8442-AD81-674EBD08F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1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FE940-87A2-292E-998A-874ABC48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766A6E-D17F-AB39-9878-8211417E8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A961FF-D3F9-68D6-1902-9384290FC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5A0A28-25E2-18D1-459C-F4E0DD704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CD41ED-6E38-0DCA-E160-E5BE2CB9A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F47E46-81F2-6F60-7FC4-D02777EC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9DD-20A6-A549-9004-60C1E0EC3AC4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CE786A-D83A-D2FD-36D8-229C0647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760C8C-83E7-1FDC-0A81-8581DC43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87EA-CEF9-8442-AD81-674EBD08F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39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DC758-EC7B-C8A6-9C04-E706D65D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5876C9-CB50-71ED-7CF8-A8E5CD37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9DD-20A6-A549-9004-60C1E0EC3AC4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950305-2925-248F-FAA8-E5BAAD8E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00E491-EC0C-8D9A-9059-2075931E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87EA-CEF9-8442-AD81-674EBD08F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76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15F239-2DB2-C577-0858-18B08E582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9DD-20A6-A549-9004-60C1E0EC3AC4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A84922-EB52-5BA7-CF48-89285342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72DB43-990B-BF6B-CCED-0E863264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87EA-CEF9-8442-AD81-674EBD08F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92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0D3A5-A161-F8AB-5594-BE275525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20460A-05B3-08CA-6D8C-748BF23E4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43E953-3065-7035-3FE8-5065729F5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12D958-D10B-9ADB-6A89-769207EC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9DD-20A6-A549-9004-60C1E0EC3AC4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7878EF-652D-16FE-57BA-7B714BE6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6F80C7-7C88-8D0E-5A22-9897F9A5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87EA-CEF9-8442-AD81-674EBD08F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7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15167C-38F4-0DCA-B784-291C43C2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6D72348-CCB8-5ABA-531A-FEC40D372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38EDB9-9E02-A005-6512-AD5047C3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13F534-D458-412E-C065-4F0D3347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9DD-20A6-A549-9004-60C1E0EC3AC4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E47BDC-5D18-4373-52C7-B50965F7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160CD5-8DB3-73F6-F612-948B1A19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87EA-CEF9-8442-AD81-674EBD08F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41205C-4401-A08A-3A23-71C5C548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F77D2C-0628-7765-BBF1-76982F5C3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203F6A-39DC-8226-BDC7-825B7FC30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21A9DD-20A6-A549-9004-60C1E0EC3AC4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BFE2A-349F-3D4B-61F7-455660EF1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978E37-4A8E-20BE-60C0-B0BAF4461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E87EA-CEF9-8442-AD81-674EBD08FB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91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7.jpeg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izes.new-european-bauhaus.europa.eu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prizes.new-european-bauhaus.europa.eu/" TargetMode="External"/><Relationship Id="rId3" Type="http://schemas.openxmlformats.org/officeDocument/2006/relationships/image" Target="../media/image3.emf"/><Relationship Id="rId7" Type="http://schemas.openxmlformats.org/officeDocument/2006/relationships/hyperlink" Target="https://prizes.new-european-bauhaus.europa.eu/choose-past-editions-award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-european-bauhaus.europa.eu/tools-and-resources/neb-checklist_en" TargetMode="External"/><Relationship Id="rId5" Type="http://schemas.openxmlformats.org/officeDocument/2006/relationships/hyperlink" Target="https://new-european-bauhaus.europa.eu/tools-and-resources_en" TargetMode="External"/><Relationship Id="rId4" Type="http://schemas.openxmlformats.org/officeDocument/2006/relationships/image" Target="../media/image5.emf"/><Relationship Id="rId9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48CA1-05F4-F818-5EF2-7B0DFD111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8998F9C-5E54-B841-4111-37A02B50AE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23CA56-E832-210D-8405-86187D537FC4}"/>
              </a:ext>
            </a:extLst>
          </p:cNvPr>
          <p:cNvSpPr txBox="1"/>
          <p:nvPr/>
        </p:nvSpPr>
        <p:spPr>
          <a:xfrm>
            <a:off x="471612" y="520700"/>
            <a:ext cx="7669088" cy="534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sz="8000" b="1">
              <a:solidFill>
                <a:schemeClr val="bg1"/>
              </a:solidFill>
              <a:effectLst/>
              <a:latin typeface="Titillium Web" pitchFamily="2" charset="77"/>
            </a:endParaRPr>
          </a:p>
          <a:p>
            <a:pPr>
              <a:lnSpc>
                <a:spcPct val="80000"/>
              </a:lnSpc>
            </a:pPr>
            <a:r>
              <a:rPr lang="en-GB" sz="8000" b="1">
                <a:effectLst/>
                <a:latin typeface="Titillium Web" pitchFamily="2" charset="77"/>
              </a:rPr>
              <a:t>NEB Prizes 2026</a:t>
            </a:r>
          </a:p>
          <a:p>
            <a:pPr>
              <a:lnSpc>
                <a:spcPct val="80000"/>
              </a:lnSpc>
            </a:pPr>
            <a:endParaRPr lang="fr-BE" sz="6600" b="1">
              <a:effectLst/>
              <a:latin typeface="Titillium Web" pitchFamily="2" charset="77"/>
            </a:endParaRPr>
          </a:p>
          <a:p>
            <a:pPr>
              <a:lnSpc>
                <a:spcPct val="80000"/>
              </a:lnSpc>
            </a:pPr>
            <a:r>
              <a:rPr lang="fr-BE" sz="6000" b="1">
                <a:effectLst/>
                <a:latin typeface="Titillium Web" pitchFamily="2" charset="77"/>
              </a:rPr>
              <a:t>Information Session</a:t>
            </a:r>
          </a:p>
          <a:p>
            <a:pPr>
              <a:lnSpc>
                <a:spcPct val="80000"/>
              </a:lnSpc>
            </a:pPr>
            <a:endParaRPr lang="fr-BE" sz="3200" b="1">
              <a:latin typeface="Titillium Web" pitchFamily="2" charset="77"/>
            </a:endParaRPr>
          </a:p>
          <a:p>
            <a:pPr>
              <a:lnSpc>
                <a:spcPct val="80000"/>
              </a:lnSpc>
            </a:pPr>
            <a:r>
              <a:rPr lang="fr-BE" sz="2400" b="1" i="1">
                <a:latin typeface="Titillium Web" pitchFamily="2" charset="77"/>
              </a:rPr>
              <a:t>3 March 2026</a:t>
            </a:r>
            <a:endParaRPr lang="fr-BE" sz="2400" b="1" i="1">
              <a:effectLst/>
              <a:latin typeface="Titillium Web" pitchFamily="2" charset="77"/>
            </a:endParaRPr>
          </a:p>
          <a:p>
            <a:pPr>
              <a:lnSpc>
                <a:spcPct val="80000"/>
              </a:lnSpc>
            </a:pPr>
            <a:r>
              <a:rPr lang="fr-BE" sz="8000" b="1">
                <a:solidFill>
                  <a:schemeClr val="bg1"/>
                </a:solidFill>
                <a:effectLst/>
                <a:latin typeface="Titillium Web" pitchFamily="2" charset="77"/>
              </a:rPr>
              <a:t> </a:t>
            </a:r>
            <a:endParaRPr lang="fr-BE" sz="8000">
              <a:solidFill>
                <a:schemeClr val="bg1"/>
              </a:solidFill>
              <a:effectLst/>
              <a:latin typeface="Titillium Web" pitchFamily="2" charset="77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EB53DD-B927-E00A-5970-F5063026B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870" y="5497781"/>
            <a:ext cx="1931688" cy="8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4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76930-7F74-AFEA-6871-428FF6D1A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E3B372D-C055-CDA4-96F2-E02C1A6248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4982DB-3F7D-A39F-0C1B-F7EAC5FD47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353"/>
          <a:stretch>
            <a:fillRect/>
          </a:stretch>
        </p:blipFill>
        <p:spPr>
          <a:xfrm>
            <a:off x="899961" y="764578"/>
            <a:ext cx="11292039" cy="53288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EF0A0C-1E67-8D1B-A3EA-98693A9A9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566" y="1912404"/>
            <a:ext cx="976413" cy="707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3BF451-37FE-CB27-B7F9-0F3073C071C1}"/>
              </a:ext>
            </a:extLst>
          </p:cNvPr>
          <p:cNvSpPr txBox="1"/>
          <p:nvPr/>
        </p:nvSpPr>
        <p:spPr>
          <a:xfrm>
            <a:off x="3895323" y="2081681"/>
            <a:ext cx="8441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>
                <a:effectLst/>
                <a:latin typeface="Titillium Web" panose="00000500000000000000" pitchFamily="2" charset="0"/>
              </a:rPr>
              <a:t>Enhancing Circularity, Sustainability, and Innovation</a:t>
            </a:r>
            <a:endParaRPr lang="nl-BE" sz="2400">
              <a:latin typeface="Titillium Web" panose="000005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5387EB-72C3-C561-FEFF-8854F76377C4}"/>
              </a:ext>
            </a:extLst>
          </p:cNvPr>
          <p:cNvSpPr txBox="1">
            <a:spLocks/>
          </p:cNvSpPr>
          <p:nvPr/>
        </p:nvSpPr>
        <p:spPr>
          <a:xfrm>
            <a:off x="952500" y="-888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>
                <a:latin typeface="Titillium Web" panose="00000500000000000000" pitchFamily="2" charset="0"/>
              </a:rPr>
              <a:t>The 4 Prize Categories</a:t>
            </a:r>
            <a:endParaRPr lang="nl-BE" sz="5400" b="1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6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74268-2C82-08DD-9ED0-178D4D98C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9ED5428-FE65-FF06-1558-1D83D66DD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883486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0A98ECE-9340-3E9D-AF0E-CA133650D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61" y="764578"/>
            <a:ext cx="12883486" cy="5328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382836-605E-4BF3-3B90-73F387311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566" y="2817662"/>
            <a:ext cx="978224" cy="70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E1B188-CD0B-9446-0E3B-0B9E0CA5643B}"/>
              </a:ext>
            </a:extLst>
          </p:cNvPr>
          <p:cNvSpPr txBox="1"/>
          <p:nvPr/>
        </p:nvSpPr>
        <p:spPr>
          <a:xfrm>
            <a:off x="3895323" y="2941429"/>
            <a:ext cx="8441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latin typeface="Titillium Web" panose="00000500000000000000" pitchFamily="2" charset="0"/>
              </a:rPr>
              <a:t>Strengthening Local Democracy and Inclusion</a:t>
            </a:r>
            <a:endParaRPr lang="nl-BE" sz="2400">
              <a:latin typeface="Titillium Web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56847-7E1E-ACEF-3C05-E2C153E05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566" y="1912404"/>
            <a:ext cx="976413" cy="7078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96D532-AE43-F93D-3A89-A688863717E9}"/>
              </a:ext>
            </a:extLst>
          </p:cNvPr>
          <p:cNvSpPr txBox="1"/>
          <p:nvPr/>
        </p:nvSpPr>
        <p:spPr>
          <a:xfrm>
            <a:off x="3895323" y="2081681"/>
            <a:ext cx="8441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>
                <a:effectLst/>
                <a:latin typeface="Titillium Web" panose="00000500000000000000" pitchFamily="2" charset="0"/>
              </a:rPr>
              <a:t>Enhancing Circularity, Sustainability, and Innovation</a:t>
            </a:r>
            <a:endParaRPr lang="nl-BE" sz="2400">
              <a:latin typeface="Titillium Web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39CF9-74A3-B865-9451-D47D7803F71B}"/>
              </a:ext>
            </a:extLst>
          </p:cNvPr>
          <p:cNvSpPr txBox="1">
            <a:spLocks/>
          </p:cNvSpPr>
          <p:nvPr/>
        </p:nvSpPr>
        <p:spPr>
          <a:xfrm>
            <a:off x="952500" y="-888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>
                <a:latin typeface="Titillium Web" panose="00000500000000000000" pitchFamily="2" charset="0"/>
              </a:rPr>
              <a:t>The 4 Prize Categories</a:t>
            </a:r>
            <a:endParaRPr lang="nl-BE" sz="5400" b="1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7DEDD-578C-71F8-9316-0F38D2961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2AD2EAF-5DDB-E713-FA2B-A2539F37E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883486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E53D9D6-5321-4C17-D354-CC62BBF5A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61" y="764578"/>
            <a:ext cx="12883486" cy="5328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4E1183-80BC-6FC8-EDC3-1C147BAC4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566" y="3724233"/>
            <a:ext cx="978224" cy="709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D8128C-863F-901D-7603-77D8A6839298}"/>
              </a:ext>
            </a:extLst>
          </p:cNvPr>
          <p:cNvSpPr txBox="1"/>
          <p:nvPr/>
        </p:nvSpPr>
        <p:spPr>
          <a:xfrm>
            <a:off x="3895323" y="3801177"/>
            <a:ext cx="8441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latin typeface="Titillium Web" panose="00000500000000000000" pitchFamily="2" charset="0"/>
              </a:rPr>
              <a:t>Arts, Culture, and Heritage as Drivers of Change</a:t>
            </a:r>
            <a:endParaRPr lang="nl-BE" sz="2400">
              <a:latin typeface="Titillium Web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4FDAB-4175-E0DC-D69E-987711E70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566" y="2817662"/>
            <a:ext cx="978224" cy="70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D41D37-D426-5C55-F59A-EC6E06B29F91}"/>
              </a:ext>
            </a:extLst>
          </p:cNvPr>
          <p:cNvSpPr txBox="1"/>
          <p:nvPr/>
        </p:nvSpPr>
        <p:spPr>
          <a:xfrm>
            <a:off x="3895323" y="2941429"/>
            <a:ext cx="8441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latin typeface="Titillium Web" panose="00000500000000000000" pitchFamily="2" charset="0"/>
              </a:rPr>
              <a:t>Strengthening Local Democracy and Inclusion</a:t>
            </a:r>
            <a:endParaRPr lang="nl-BE" sz="2400">
              <a:latin typeface="Titillium Web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17651B-D3DC-F65B-C805-5BF2436D8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1566" y="1912404"/>
            <a:ext cx="976413" cy="7078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6335D7-053C-016B-D419-1C81BC97E79C}"/>
              </a:ext>
            </a:extLst>
          </p:cNvPr>
          <p:cNvSpPr txBox="1"/>
          <p:nvPr/>
        </p:nvSpPr>
        <p:spPr>
          <a:xfrm>
            <a:off x="3895323" y="2081681"/>
            <a:ext cx="8441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>
                <a:effectLst/>
                <a:latin typeface="Titillium Web" panose="00000500000000000000" pitchFamily="2" charset="0"/>
              </a:rPr>
              <a:t>Enhancing Circularity, Sustainability, and Innovation</a:t>
            </a:r>
            <a:endParaRPr lang="nl-BE" sz="2400">
              <a:latin typeface="Titillium Web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56608-871E-E46B-BE98-4A8B21279B40}"/>
              </a:ext>
            </a:extLst>
          </p:cNvPr>
          <p:cNvSpPr txBox="1">
            <a:spLocks/>
          </p:cNvSpPr>
          <p:nvPr/>
        </p:nvSpPr>
        <p:spPr>
          <a:xfrm>
            <a:off x="952500" y="-888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>
                <a:latin typeface="Titillium Web" panose="00000500000000000000" pitchFamily="2" charset="0"/>
              </a:rPr>
              <a:t>The 4 Prize Categories</a:t>
            </a:r>
            <a:endParaRPr lang="nl-BE" sz="5400" b="1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0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B6289-66CE-58A5-5776-E4ECFE78A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9A46655-691D-B36C-F11F-3B9A51575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883486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6D31B0-98CC-22C1-B0B0-7AD2ADCB6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61" y="764578"/>
            <a:ext cx="12883486" cy="5328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D7C56-366C-D370-B3F7-BBB5181F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566" y="4630804"/>
            <a:ext cx="978224" cy="70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F6007C-A399-BAEF-CCFA-A9F20590DCFF}"/>
              </a:ext>
            </a:extLst>
          </p:cNvPr>
          <p:cNvSpPr txBox="1"/>
          <p:nvPr/>
        </p:nvSpPr>
        <p:spPr>
          <a:xfrm>
            <a:off x="3895323" y="4754571"/>
            <a:ext cx="8441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latin typeface="Titillium Web" panose="00000500000000000000" pitchFamily="2" charset="0"/>
              </a:rPr>
              <a:t>Enablers for New European Bauhaus Transformation</a:t>
            </a:r>
            <a:endParaRPr lang="nl-BE" sz="2400">
              <a:latin typeface="Titillium Web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8E7A1-1DE4-5DDA-6C6B-4F0E45D4F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566" y="3724233"/>
            <a:ext cx="978224" cy="709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E06768-39C2-70BE-A5AA-A73CE1FD9D9A}"/>
              </a:ext>
            </a:extLst>
          </p:cNvPr>
          <p:cNvSpPr txBox="1"/>
          <p:nvPr/>
        </p:nvSpPr>
        <p:spPr>
          <a:xfrm>
            <a:off x="3895323" y="3801177"/>
            <a:ext cx="8441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latin typeface="Titillium Web" panose="00000500000000000000" pitchFamily="2" charset="0"/>
              </a:rPr>
              <a:t>Arts, Culture, and Heritage as Drivers of Change</a:t>
            </a:r>
            <a:endParaRPr lang="nl-BE" sz="2400">
              <a:latin typeface="Titillium Web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6F66AF-B2C3-7D54-3CD0-1E6AD7F3A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1566" y="2817662"/>
            <a:ext cx="978224" cy="709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24C8F2-2679-4400-FFB0-27CCA1D8E5AD}"/>
              </a:ext>
            </a:extLst>
          </p:cNvPr>
          <p:cNvSpPr txBox="1"/>
          <p:nvPr/>
        </p:nvSpPr>
        <p:spPr>
          <a:xfrm>
            <a:off x="3895323" y="2941429"/>
            <a:ext cx="8441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latin typeface="Titillium Web" panose="00000500000000000000" pitchFamily="2" charset="0"/>
              </a:rPr>
              <a:t>Strengthening Local Democracy and Inclusion</a:t>
            </a:r>
            <a:endParaRPr lang="nl-BE" sz="2400">
              <a:latin typeface="Titillium Web" panose="000005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966B29-F4DC-1834-C8C0-79A60C768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1566" y="1912404"/>
            <a:ext cx="976413" cy="7078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1D83BA-CEC2-7919-E81D-3CB2D07488EC}"/>
              </a:ext>
            </a:extLst>
          </p:cNvPr>
          <p:cNvSpPr txBox="1"/>
          <p:nvPr/>
        </p:nvSpPr>
        <p:spPr>
          <a:xfrm>
            <a:off x="3895323" y="2081681"/>
            <a:ext cx="8441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>
                <a:effectLst/>
                <a:latin typeface="Titillium Web" panose="00000500000000000000" pitchFamily="2" charset="0"/>
              </a:rPr>
              <a:t>Enhancing Circularity, Sustainability, and Innovation</a:t>
            </a:r>
            <a:endParaRPr lang="nl-BE" sz="2400">
              <a:latin typeface="Titillium Web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C61D8-7527-57F5-DA08-D302834DFD04}"/>
              </a:ext>
            </a:extLst>
          </p:cNvPr>
          <p:cNvSpPr txBox="1">
            <a:spLocks/>
          </p:cNvSpPr>
          <p:nvPr/>
        </p:nvSpPr>
        <p:spPr>
          <a:xfrm>
            <a:off x="952500" y="-888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>
                <a:latin typeface="Titillium Web" panose="00000500000000000000" pitchFamily="2" charset="0"/>
              </a:rPr>
              <a:t>The 4 Prize Categories</a:t>
            </a:r>
            <a:endParaRPr lang="nl-BE" sz="5400" b="1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9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F422C-2DB5-5B3F-BC75-20279608C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7F1E33E-AEFF-22DF-75C2-81B184F7A8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9E05E-C05B-AFEE-ADCA-F5C4A180A620}"/>
              </a:ext>
            </a:extLst>
          </p:cNvPr>
          <p:cNvSpPr txBox="1">
            <a:spLocks/>
          </p:cNvSpPr>
          <p:nvPr/>
        </p:nvSpPr>
        <p:spPr>
          <a:xfrm>
            <a:off x="1027656" y="2391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>
                <a:latin typeface="Titillium Web" panose="00000500000000000000" pitchFamily="2" charset="0"/>
              </a:rPr>
              <a:t>Eligibility criteria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0B9E4-97F4-CBBB-D155-579A9CC010A4}"/>
              </a:ext>
            </a:extLst>
          </p:cNvPr>
          <p:cNvSpPr txBox="1"/>
          <p:nvPr/>
        </p:nvSpPr>
        <p:spPr>
          <a:xfrm>
            <a:off x="1027656" y="3716895"/>
            <a:ext cx="9245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>
                <a:latin typeface="Titillium Web" pitchFamily="2" charset="77"/>
              </a:rPr>
              <a:t>The following slides provide a high-level overview of the eligibility criteria. The full and legally binding eligibility conditions are set out in the official guidance documents</a:t>
            </a:r>
            <a:endParaRPr lang="nl-B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9C8F81B-2A10-616F-3A91-7D3BCCC05811}"/>
              </a:ext>
            </a:extLst>
          </p:cNvPr>
          <p:cNvSpPr/>
          <p:nvPr/>
        </p:nvSpPr>
        <p:spPr>
          <a:xfrm>
            <a:off x="9427781" y="3798168"/>
            <a:ext cx="3856568" cy="37062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D6B9AC0-1C7F-BB75-E35B-E37C3AE9F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57" y="4943085"/>
            <a:ext cx="1745381" cy="1745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D0111-5C27-FBD0-32C9-E5A6FAE3C291}"/>
              </a:ext>
            </a:extLst>
          </p:cNvPr>
          <p:cNvSpPr txBox="1"/>
          <p:nvPr/>
        </p:nvSpPr>
        <p:spPr>
          <a:xfrm>
            <a:off x="10093326" y="4574240"/>
            <a:ext cx="3301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/>
              <a:t>Slido code: # 1848635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6ABFDC02-73B7-AA01-DA8E-09B22181E9DC}"/>
              </a:ext>
            </a:extLst>
          </p:cNvPr>
          <p:cNvSpPr/>
          <p:nvPr/>
        </p:nvSpPr>
        <p:spPr>
          <a:xfrm>
            <a:off x="10974305" y="4393884"/>
            <a:ext cx="261257" cy="14899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278E696-19C9-E78C-CA6A-7AFB255B634D}"/>
              </a:ext>
            </a:extLst>
          </p:cNvPr>
          <p:cNvSpPr txBox="1"/>
          <p:nvPr/>
        </p:nvSpPr>
        <p:spPr>
          <a:xfrm>
            <a:off x="10375210" y="4039684"/>
            <a:ext cx="2909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43633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A01BF-A6E7-D522-A2F6-808D213A2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D2B0400-CF23-CA14-F31E-74257D184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72773"/>
          </a:xfrm>
          <a:prstGeom prst="rect">
            <a:avLst/>
          </a:prstGeom>
        </p:spPr>
      </p:pic>
      <p:pic>
        <p:nvPicPr>
          <p:cNvPr id="6" name="Rectangle : coins arrondis 3">
            <a:extLst>
              <a:ext uri="{FF2B5EF4-FFF2-40B4-BE49-F238E27FC236}">
                <a16:creationId xmlns:a16="http://schemas.microsoft.com/office/drawing/2014/main" id="{FA24D9E1-3B80-9C4E-0F4E-76213504D5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l="23383" r="23383"/>
          <a:stretch>
            <a:fillRect/>
          </a:stretch>
        </p:blipFill>
        <p:spPr>
          <a:xfrm>
            <a:off x="552401" y="630432"/>
            <a:ext cx="4482353" cy="5611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C2BAB9E-4CEC-D9C9-77DA-B339F6F1D4E6}"/>
              </a:ext>
            </a:extLst>
          </p:cNvPr>
          <p:cNvSpPr txBox="1"/>
          <p:nvPr/>
        </p:nvSpPr>
        <p:spPr>
          <a:xfrm>
            <a:off x="5587154" y="1030910"/>
            <a:ext cx="6169417" cy="1484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BE" sz="4800" b="1">
                <a:latin typeface="Titillium Web" pitchFamily="2" charset="77"/>
              </a:rPr>
              <a:t>STRAND A - </a:t>
            </a:r>
            <a:r>
              <a:rPr lang="fr-BE" sz="4800">
                <a:latin typeface="Titillium Web" pitchFamily="2" charset="77"/>
              </a:rPr>
              <a:t>Champions</a:t>
            </a:r>
            <a:endParaRPr kumimoji="0" lang="fr-BE" sz="3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7180F-69B4-0E2A-8311-84F2C7D14E30}"/>
              </a:ext>
            </a:extLst>
          </p:cNvPr>
          <p:cNvSpPr txBox="1"/>
          <p:nvPr/>
        </p:nvSpPr>
        <p:spPr>
          <a:xfrm>
            <a:off x="5797836" y="2974719"/>
            <a:ext cx="5466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latin typeface="Titillium Web" panose="00000500000000000000" pitchFamily="2" charset="0"/>
              </a:defRPr>
            </a:lvl1pPr>
          </a:lstStyle>
          <a:p>
            <a:r>
              <a:rPr lang="en-GB"/>
              <a:t>Strand A awards </a:t>
            </a:r>
            <a:r>
              <a:rPr lang="en-GB" b="1"/>
              <a:t>existing, completed projects </a:t>
            </a:r>
            <a:r>
              <a:rPr lang="en-GB"/>
              <a:t>that are already implemented and can show positive results.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15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4FBA03C-1707-D760-5479-7238DD7590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27D8897-7C80-CF22-246D-76C7E4EA57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353"/>
          <a:stretch>
            <a:fillRect/>
          </a:stretch>
        </p:blipFill>
        <p:spPr>
          <a:xfrm>
            <a:off x="899961" y="764578"/>
            <a:ext cx="11292039" cy="6093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00E0E8-FA22-AD4C-BC4A-B65B3B9429CE}"/>
              </a:ext>
            </a:extLst>
          </p:cNvPr>
          <p:cNvSpPr txBox="1">
            <a:spLocks/>
          </p:cNvSpPr>
          <p:nvPr/>
        </p:nvSpPr>
        <p:spPr>
          <a:xfrm>
            <a:off x="952500" y="-888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>
                <a:latin typeface="Titillium Web" panose="00000500000000000000" pitchFamily="2" charset="0"/>
              </a:rPr>
              <a:t>STRAND A - Champions</a:t>
            </a:r>
          </a:p>
        </p:txBody>
      </p:sp>
      <p:sp>
        <p:nvSpPr>
          <p:cNvPr id="3" name="ZoneTexte 8">
            <a:extLst>
              <a:ext uri="{FF2B5EF4-FFF2-40B4-BE49-F238E27FC236}">
                <a16:creationId xmlns:a16="http://schemas.microsoft.com/office/drawing/2014/main" id="{E87A321E-DE11-61EF-056B-4973DCDD3499}"/>
              </a:ext>
            </a:extLst>
          </p:cNvPr>
          <p:cNvSpPr txBox="1"/>
          <p:nvPr/>
        </p:nvSpPr>
        <p:spPr>
          <a:xfrm>
            <a:off x="2146011" y="1553847"/>
            <a:ext cx="95283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latin typeface="Titillium Web" panose="00000500000000000000" pitchFamily="2" charset="0"/>
              </a:rPr>
              <a:t>Who can apply?</a:t>
            </a:r>
            <a:endParaRPr lang="fr-BE" sz="3000" b="1">
              <a:solidFill>
                <a:srgbClr val="424238"/>
              </a:solidFill>
              <a:effectLst/>
              <a:latin typeface="Titillium Web" panose="000005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65DA58-A34B-1310-7F83-31474DEFDB3B}"/>
              </a:ext>
            </a:extLst>
          </p:cNvPr>
          <p:cNvSpPr txBox="1"/>
          <p:nvPr/>
        </p:nvSpPr>
        <p:spPr>
          <a:xfrm>
            <a:off x="1902577" y="2261733"/>
            <a:ext cx="100151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>
                <a:latin typeface="Titillium Web" panose="00000500000000000000" pitchFamily="2" charset="0"/>
              </a:rPr>
              <a:t>Applicants can be an </a:t>
            </a:r>
            <a:r>
              <a:rPr lang="en-GB" sz="2400" b="1">
                <a:latin typeface="Titillium Web" panose="00000500000000000000" pitchFamily="2" charset="0"/>
              </a:rPr>
              <a:t>individual</a:t>
            </a:r>
            <a:r>
              <a:rPr lang="en-GB" sz="2400">
                <a:latin typeface="Titillium Web" panose="00000500000000000000" pitchFamily="2" charset="0"/>
              </a:rPr>
              <a:t>, a </a:t>
            </a:r>
            <a:r>
              <a:rPr lang="en-GB" sz="2400" b="1">
                <a:latin typeface="Titillium Web" panose="00000500000000000000" pitchFamily="2" charset="0"/>
              </a:rPr>
              <a:t>public authority</a:t>
            </a:r>
            <a:r>
              <a:rPr lang="en-GB" sz="2400">
                <a:latin typeface="Titillium Web" panose="00000500000000000000" pitchFamily="2" charset="0"/>
              </a:rPr>
              <a:t>, a </a:t>
            </a:r>
            <a:r>
              <a:rPr lang="en-GB" sz="2400" b="1">
                <a:latin typeface="Titillium Web" panose="00000500000000000000" pitchFamily="2" charset="0"/>
              </a:rPr>
              <a:t>non-profit organisation</a:t>
            </a:r>
            <a:r>
              <a:rPr lang="en-GB" sz="2400">
                <a:latin typeface="Titillium Web" panose="00000500000000000000" pitchFamily="2" charset="0"/>
              </a:rPr>
              <a:t>, or a </a:t>
            </a:r>
            <a:r>
              <a:rPr lang="en-GB" sz="2400" b="1">
                <a:latin typeface="Titillium Web" panose="00000500000000000000" pitchFamily="2" charset="0"/>
              </a:rPr>
              <a:t>private entity </a:t>
            </a:r>
            <a:r>
              <a:rPr lang="en-GB" sz="2400">
                <a:latin typeface="Titillium Web" panose="00000500000000000000" pitchFamily="2" charset="0"/>
              </a:rPr>
              <a:t>representing an </a:t>
            </a:r>
            <a:r>
              <a:rPr lang="en-GB" sz="2400" b="1">
                <a:latin typeface="Titillium Web" panose="00000500000000000000" pitchFamily="2" charset="0"/>
              </a:rPr>
              <a:t>existing or completed </a:t>
            </a:r>
            <a:r>
              <a:rPr lang="en-GB" sz="2400">
                <a:latin typeface="Titillium Web" panose="00000500000000000000" pitchFamily="2" charset="0"/>
              </a:rPr>
              <a:t>project.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kern="1200">
              <a:solidFill>
                <a:schemeClr val="tx1"/>
              </a:solidFill>
              <a:effectLst/>
              <a:latin typeface="Titillium Web" panose="000005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>
                <a:latin typeface="Titillium Web" panose="00000500000000000000" pitchFamily="2" charset="0"/>
              </a:rPr>
              <a:t>Applicants can be </a:t>
            </a:r>
            <a:r>
              <a:rPr lang="en-GB" sz="2400" b="1">
                <a:latin typeface="Titillium Web" panose="00000500000000000000" pitchFamily="2" charset="0"/>
              </a:rPr>
              <a:t>EU or non-EU residents</a:t>
            </a:r>
            <a:r>
              <a:rPr lang="en-GB" sz="2400">
                <a:latin typeface="Titillium Web" panose="00000500000000000000" pitchFamily="2" charset="0"/>
              </a:rPr>
              <a:t>, if their projects are implemented in the EU, in the </a:t>
            </a:r>
            <a:r>
              <a:rPr lang="en-GB" sz="2400" b="1">
                <a:latin typeface="Titillium Web" panose="00000500000000000000" pitchFamily="2" charset="0"/>
              </a:rPr>
              <a:t>Western Balkans</a:t>
            </a:r>
            <a:r>
              <a:rPr lang="en-GB" sz="2400">
                <a:latin typeface="Titillium Web" panose="00000500000000000000" pitchFamily="2" charset="0"/>
              </a:rPr>
              <a:t>, </a:t>
            </a:r>
            <a:r>
              <a:rPr lang="en-GB" sz="2400" b="1">
                <a:latin typeface="Titillium Web" panose="00000500000000000000" pitchFamily="2" charset="0"/>
              </a:rPr>
              <a:t>Moldova</a:t>
            </a:r>
            <a:r>
              <a:rPr lang="en-GB" sz="2400">
                <a:latin typeface="Titillium Web" panose="00000500000000000000" pitchFamily="2" charset="0"/>
              </a:rPr>
              <a:t>, or in </a:t>
            </a:r>
            <a:r>
              <a:rPr lang="en-GB" sz="2400" b="1">
                <a:latin typeface="Titillium Web" panose="00000500000000000000" pitchFamily="2" charset="0"/>
              </a:rPr>
              <a:t>Ukraine</a:t>
            </a:r>
            <a:r>
              <a:rPr lang="en-GB" sz="2400">
                <a:latin typeface="Titillium Web" panose="00000500000000000000" pitchFamily="2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kern="1200">
              <a:solidFill>
                <a:schemeClr val="tx1"/>
              </a:solidFill>
              <a:effectLst/>
              <a:latin typeface="Titillium Web" panose="000005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>
                <a:latin typeface="Titillium Web" panose="00000500000000000000" pitchFamily="2" charset="0"/>
              </a:rPr>
              <a:t>Applicants are </a:t>
            </a:r>
            <a:r>
              <a:rPr lang="en-GB" sz="2400" b="1" u="sng">
                <a:latin typeface="Titillium Web" panose="00000500000000000000" pitchFamily="2" charset="0"/>
              </a:rPr>
              <a:t>not eligible </a:t>
            </a:r>
            <a:r>
              <a:rPr lang="en-GB" sz="2400">
                <a:latin typeface="Titillium Web" panose="00000500000000000000" pitchFamily="2" charset="0"/>
              </a:rPr>
              <a:t>if they have received a monetary EU prize. However, projects that have previously received public funding, including from the EU, (e.g. a grant) </a:t>
            </a:r>
            <a:r>
              <a:rPr lang="en-GB" sz="2400" b="1" u="sng">
                <a:latin typeface="Titillium Web" panose="00000500000000000000" pitchFamily="2" charset="0"/>
              </a:rPr>
              <a:t>are eligible</a:t>
            </a:r>
            <a:r>
              <a:rPr lang="en-GB" sz="2400">
                <a:latin typeface="Titillium Web" panose="00000500000000000000" pitchFamily="2" charset="0"/>
              </a:rPr>
              <a:t>, so long that they have not won a monetary EU prize.</a:t>
            </a:r>
          </a:p>
        </p:txBody>
      </p:sp>
    </p:spTree>
    <p:extLst>
      <p:ext uri="{BB962C8B-B14F-4D97-AF65-F5344CB8AC3E}">
        <p14:creationId xmlns:p14="http://schemas.microsoft.com/office/powerpoint/2010/main" val="470659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118BC-14B9-3DFF-F6A3-02A89422E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4D28264-4DC4-EAB2-2F14-84A691A9A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72773"/>
          </a:xfrm>
          <a:prstGeom prst="rect">
            <a:avLst/>
          </a:prstGeom>
        </p:spPr>
      </p:pic>
      <p:pic>
        <p:nvPicPr>
          <p:cNvPr id="3" name="Rectangle : coins arrondis 3">
            <a:extLst>
              <a:ext uri="{FF2B5EF4-FFF2-40B4-BE49-F238E27FC236}">
                <a16:creationId xmlns:a16="http://schemas.microsoft.com/office/drawing/2014/main" id="{096C1614-A76C-C1A5-8270-FAC0BC064D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l="27536" r="27536"/>
          <a:stretch>
            <a:fillRect/>
          </a:stretch>
        </p:blipFill>
        <p:spPr>
          <a:xfrm>
            <a:off x="552401" y="630432"/>
            <a:ext cx="4482353" cy="5611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DE78B94-1287-844A-C9F9-BE84470CF020}"/>
              </a:ext>
            </a:extLst>
          </p:cNvPr>
          <p:cNvSpPr txBox="1"/>
          <p:nvPr/>
        </p:nvSpPr>
        <p:spPr>
          <a:xfrm>
            <a:off x="5587154" y="1030910"/>
            <a:ext cx="6169417" cy="1484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BE" sz="4800" b="1">
                <a:latin typeface="Titillium Web" pitchFamily="2" charset="77"/>
              </a:rPr>
              <a:t>STRAND B – </a:t>
            </a:r>
          </a:p>
          <a:p>
            <a:pPr>
              <a:lnSpc>
                <a:spcPct val="70000"/>
              </a:lnSpc>
            </a:pPr>
            <a:r>
              <a:rPr lang="fr-BE" sz="4800">
                <a:latin typeface="Titillium Web" pitchFamily="2" charset="77"/>
              </a:rPr>
              <a:t>Rising Stars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030BF-D681-A1A9-040D-66931123D6B5}"/>
              </a:ext>
            </a:extLst>
          </p:cNvPr>
          <p:cNvSpPr txBox="1"/>
          <p:nvPr/>
        </p:nvSpPr>
        <p:spPr>
          <a:xfrm>
            <a:off x="5797836" y="2974719"/>
            <a:ext cx="5841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Titillium Web" panose="00000500000000000000" pitchFamily="2" charset="0"/>
              </a:rPr>
              <a:t>Strand B rewards promising </a:t>
            </a:r>
            <a:r>
              <a:rPr lang="en-GB" sz="2400" b="1">
                <a:latin typeface="Titillium Web" panose="00000500000000000000" pitchFamily="2" charset="0"/>
              </a:rPr>
              <a:t>concepts</a:t>
            </a:r>
            <a:r>
              <a:rPr lang="en-GB" sz="2400">
                <a:latin typeface="Titillium Web" panose="00000500000000000000" pitchFamily="2" charset="0"/>
              </a:rPr>
              <a:t> and </a:t>
            </a:r>
            <a:r>
              <a:rPr lang="en-GB" sz="2400" b="1">
                <a:latin typeface="Titillium Web" panose="00000500000000000000" pitchFamily="2" charset="0"/>
              </a:rPr>
              <a:t>early-stage initiatives </a:t>
            </a:r>
            <a:r>
              <a:rPr lang="en-GB" sz="2400">
                <a:latin typeface="Titillium Web" panose="00000500000000000000" pitchFamily="2" charset="0"/>
              </a:rPr>
              <a:t>developed by young and promising talents (from ideas to prototypes) that are not necessarily completed yet but show strong potential and a clear plan to be brought to life.</a:t>
            </a:r>
            <a:endParaRPr lang="nl-BE" sz="24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877AE-C228-B9BE-A21C-104C1C030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09A2E21-041C-864B-219C-25CD29B16A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EC771E7-CBF3-61FC-AC92-D908013617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353"/>
          <a:stretch>
            <a:fillRect/>
          </a:stretch>
        </p:blipFill>
        <p:spPr>
          <a:xfrm>
            <a:off x="899961" y="764578"/>
            <a:ext cx="11292039" cy="5328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A1D07-756A-F4C2-4AE9-AA290BFB36FC}"/>
              </a:ext>
            </a:extLst>
          </p:cNvPr>
          <p:cNvSpPr txBox="1">
            <a:spLocks/>
          </p:cNvSpPr>
          <p:nvPr/>
        </p:nvSpPr>
        <p:spPr>
          <a:xfrm>
            <a:off x="952500" y="-888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>
                <a:latin typeface="Titillium Web" panose="00000500000000000000" pitchFamily="2" charset="0"/>
              </a:rPr>
              <a:t>STRAND B – Rising Stars</a:t>
            </a:r>
          </a:p>
        </p:txBody>
      </p:sp>
      <p:sp>
        <p:nvSpPr>
          <p:cNvPr id="3" name="ZoneTexte 8">
            <a:extLst>
              <a:ext uri="{FF2B5EF4-FFF2-40B4-BE49-F238E27FC236}">
                <a16:creationId xmlns:a16="http://schemas.microsoft.com/office/drawing/2014/main" id="{456DBDE8-F01A-4CA1-6465-11FBF8F519E7}"/>
              </a:ext>
            </a:extLst>
          </p:cNvPr>
          <p:cNvSpPr txBox="1"/>
          <p:nvPr/>
        </p:nvSpPr>
        <p:spPr>
          <a:xfrm>
            <a:off x="2146011" y="1553847"/>
            <a:ext cx="95283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latin typeface="Titillium Web" panose="00000500000000000000" pitchFamily="2" charset="0"/>
              </a:rPr>
              <a:t>Who can apply?</a:t>
            </a:r>
            <a:endParaRPr lang="fr-BE" sz="3000" b="1">
              <a:solidFill>
                <a:srgbClr val="424238"/>
              </a:solidFill>
              <a:effectLst/>
              <a:latin typeface="Titillium Web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37C8E1-F7EC-5281-045C-FFC39C6B1447}"/>
              </a:ext>
            </a:extLst>
          </p:cNvPr>
          <p:cNvSpPr txBox="1"/>
          <p:nvPr/>
        </p:nvSpPr>
        <p:spPr>
          <a:xfrm>
            <a:off x="1941407" y="2261733"/>
            <a:ext cx="99375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400">
                <a:latin typeface="Titillium Web" panose="00000500000000000000" pitchFamily="2" charset="0"/>
              </a:rPr>
              <a:t>Applicants must be </a:t>
            </a:r>
            <a:r>
              <a:rPr lang="en-GB" sz="2400" b="1">
                <a:latin typeface="Titillium Web" panose="00000500000000000000" pitchFamily="2" charset="0"/>
              </a:rPr>
              <a:t>30 years old or younger </a:t>
            </a:r>
            <a:r>
              <a:rPr lang="en-GB" sz="2400">
                <a:latin typeface="Titillium Web" panose="00000500000000000000" pitchFamily="2" charset="0"/>
              </a:rPr>
              <a:t>on the final day of the call for applications, including all representatives of the organisation involved in the creation of the given concept.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sz="2400">
              <a:latin typeface="Titillium Web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400" b="0" i="0">
                <a:effectLst/>
                <a:latin typeface="Titillium Web" panose="00000500000000000000" pitchFamily="2" charset="0"/>
              </a:rPr>
              <a:t>Applicants can be an </a:t>
            </a:r>
            <a:r>
              <a:rPr lang="en-GB" sz="2400" b="1" i="0">
                <a:effectLst/>
                <a:latin typeface="Titillium Web" panose="00000500000000000000" pitchFamily="2" charset="0"/>
              </a:rPr>
              <a:t>individual</a:t>
            </a:r>
            <a:r>
              <a:rPr lang="en-GB" sz="2400" b="0" i="0">
                <a:effectLst/>
                <a:latin typeface="Titillium Web" panose="00000500000000000000" pitchFamily="2" charset="0"/>
              </a:rPr>
              <a:t> or</a:t>
            </a:r>
            <a:r>
              <a:rPr lang="en-GB" sz="2400">
                <a:latin typeface="Titillium Web" panose="00000500000000000000" pitchFamily="2" charset="0"/>
              </a:rPr>
              <a:t> </a:t>
            </a:r>
            <a:r>
              <a:rPr lang="en-GB" sz="2400" b="1" i="0">
                <a:effectLst/>
                <a:latin typeface="Titillium Web" panose="00000500000000000000" pitchFamily="2" charset="0"/>
              </a:rPr>
              <a:t>organisation </a:t>
            </a:r>
            <a:r>
              <a:rPr lang="en-GB" sz="2400" i="0">
                <a:effectLst/>
                <a:latin typeface="Titillium Web" panose="00000500000000000000" pitchFamily="2" charset="0"/>
              </a:rPr>
              <a:t>(public, private, or non-profit) that has developed </a:t>
            </a:r>
            <a:r>
              <a:rPr lang="en-GB" sz="2400">
                <a:latin typeface="Titillium Web" panose="00000500000000000000" pitchFamily="2" charset="0"/>
              </a:rPr>
              <a:t>promising</a:t>
            </a:r>
            <a:r>
              <a:rPr lang="en-GB" sz="2400" b="1">
                <a:latin typeface="Titillium Web" panose="00000500000000000000" pitchFamily="2" charset="0"/>
              </a:rPr>
              <a:t> concepts </a:t>
            </a:r>
            <a:r>
              <a:rPr lang="en-GB" sz="2400">
                <a:latin typeface="Titillium Web" panose="00000500000000000000" pitchFamily="2" charset="0"/>
              </a:rPr>
              <a:t>and</a:t>
            </a:r>
            <a:r>
              <a:rPr lang="en-GB" sz="2400" b="1">
                <a:latin typeface="Titillium Web" panose="00000500000000000000" pitchFamily="2" charset="0"/>
              </a:rPr>
              <a:t> early-stage initiatives.</a:t>
            </a:r>
          </a:p>
          <a:p>
            <a:pPr algn="just"/>
            <a:endParaRPr lang="en-GB" sz="2400" b="1" i="0">
              <a:effectLst/>
              <a:latin typeface="Titillium Web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400">
                <a:latin typeface="Titillium Web" panose="00000500000000000000" pitchFamily="2" charset="0"/>
              </a:rPr>
              <a:t>Applicants can be </a:t>
            </a:r>
            <a:r>
              <a:rPr lang="en-GB" sz="2400" b="1">
                <a:latin typeface="Titillium Web" panose="00000500000000000000" pitchFamily="2" charset="0"/>
              </a:rPr>
              <a:t>EU or non-EU residents</a:t>
            </a:r>
            <a:r>
              <a:rPr lang="en-GB" sz="2400">
                <a:latin typeface="Titillium Web" panose="00000500000000000000" pitchFamily="2" charset="0"/>
              </a:rPr>
              <a:t>, if their projects are implemented in the EU, in the </a:t>
            </a:r>
            <a:r>
              <a:rPr lang="en-GB" sz="2400" b="1">
                <a:latin typeface="Titillium Web" panose="00000500000000000000" pitchFamily="2" charset="0"/>
              </a:rPr>
              <a:t>Western Balkans</a:t>
            </a:r>
            <a:r>
              <a:rPr lang="en-GB" sz="2400">
                <a:latin typeface="Titillium Web" panose="00000500000000000000" pitchFamily="2" charset="0"/>
              </a:rPr>
              <a:t>, </a:t>
            </a:r>
            <a:r>
              <a:rPr lang="en-GB" sz="2400" b="1">
                <a:latin typeface="Titillium Web" panose="00000500000000000000" pitchFamily="2" charset="0"/>
              </a:rPr>
              <a:t>Moldova</a:t>
            </a:r>
            <a:r>
              <a:rPr lang="en-GB" sz="2400">
                <a:latin typeface="Titillium Web" panose="00000500000000000000" pitchFamily="2" charset="0"/>
              </a:rPr>
              <a:t>, or in </a:t>
            </a:r>
            <a:r>
              <a:rPr lang="en-GB" sz="2400" b="1">
                <a:latin typeface="Titillium Web" panose="00000500000000000000" pitchFamily="2" charset="0"/>
              </a:rPr>
              <a:t>Ukraine</a:t>
            </a:r>
            <a:r>
              <a:rPr lang="en-GB" sz="2400">
                <a:latin typeface="Titillium Web" panose="00000500000000000000" pitchFamily="2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sz="2400" b="0" i="0">
              <a:effectLst/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2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EC7E6-42F6-24EF-8272-986043F42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318D2E3-F7A1-E58F-8D00-F26A5375C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277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6BEC260-1F5C-C8FD-0AEA-D8D4706D724D}"/>
              </a:ext>
            </a:extLst>
          </p:cNvPr>
          <p:cNvSpPr txBox="1"/>
          <p:nvPr/>
        </p:nvSpPr>
        <p:spPr>
          <a:xfrm>
            <a:off x="5587154" y="1030910"/>
            <a:ext cx="6169417" cy="2001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BE" sz="4800" b="1">
                <a:latin typeface="Titillium Web" pitchFamily="2" charset="77"/>
              </a:rPr>
              <a:t>INTERNATIONAL PRIZES – </a:t>
            </a:r>
          </a:p>
          <a:p>
            <a:pPr>
              <a:lnSpc>
                <a:spcPct val="70000"/>
              </a:lnSpc>
            </a:pPr>
            <a:r>
              <a:rPr lang="fr-BE" sz="4800">
                <a:latin typeface="Titillium Web" pitchFamily="2" charset="77"/>
              </a:rPr>
              <a:t>Brazil &amp; Japan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D2D9D-8CA0-884E-7E9E-C1E3002BEA3D}"/>
              </a:ext>
            </a:extLst>
          </p:cNvPr>
          <p:cNvSpPr txBox="1"/>
          <p:nvPr/>
        </p:nvSpPr>
        <p:spPr>
          <a:xfrm>
            <a:off x="5797836" y="2974719"/>
            <a:ext cx="58417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latin typeface="Titillium Web" panose="00000500000000000000" pitchFamily="2" charset="0"/>
              </a:defRPr>
            </a:lvl1pPr>
          </a:lstStyle>
          <a:p>
            <a:r>
              <a:rPr lang="en-US"/>
              <a:t>The 2026 edition of the NEB Prizes will reward and celebrate Brazilian and Japanese </a:t>
            </a:r>
            <a:r>
              <a:rPr lang="en-US" b="1"/>
              <a:t>existing projects </a:t>
            </a:r>
            <a:r>
              <a:rPr lang="en-US"/>
              <a:t>(Strand A) </a:t>
            </a:r>
          </a:p>
          <a:p>
            <a:r>
              <a:rPr lang="en-US" b="1" u="sng"/>
              <a:t>and</a:t>
            </a:r>
            <a:r>
              <a:rPr lang="en-US" b="1"/>
              <a:t> ideas from young people </a:t>
            </a:r>
            <a:r>
              <a:rPr lang="en-US"/>
              <a:t>(Strand B) </a:t>
            </a:r>
          </a:p>
          <a:p>
            <a:r>
              <a:rPr lang="en-US"/>
              <a:t>that embody the New European Bauhaus values (sustainable, inclusive, beautiful) and its working principles: a participatory process, multi-level engagement, and a transdisciplinary approach.</a:t>
            </a:r>
            <a:endParaRPr lang="nl-BE"/>
          </a:p>
        </p:txBody>
      </p:sp>
      <p:pic>
        <p:nvPicPr>
          <p:cNvPr id="6" name="Image 5" descr="Une image contenant habits, personne, chaussures, bâtiment&#10;&#10;Le contenu généré par l’IA peut être incorrect.">
            <a:extLst>
              <a:ext uri="{FF2B5EF4-FFF2-40B4-BE49-F238E27FC236}">
                <a16:creationId xmlns:a16="http://schemas.microsoft.com/office/drawing/2014/main" id="{5DE81EB6-9F68-3C81-1D6C-78A6F72749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825" r="25774"/>
          <a:stretch>
            <a:fillRect/>
          </a:stretch>
        </p:blipFill>
        <p:spPr>
          <a:xfrm>
            <a:off x="758968" y="583387"/>
            <a:ext cx="4279900" cy="569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53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AEF4C-C6DF-57D6-ED25-B4B181CE7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1156828-1945-5642-5225-00049BC7B3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DFAF4-07F0-1143-0FDB-8B2BA6C27B87}"/>
              </a:ext>
            </a:extLst>
          </p:cNvPr>
          <p:cNvSpPr txBox="1">
            <a:spLocks/>
          </p:cNvSpPr>
          <p:nvPr/>
        </p:nvSpPr>
        <p:spPr>
          <a:xfrm>
            <a:off x="1027656" y="2391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>
                <a:latin typeface="Titillium Web" panose="00000500000000000000" pitchFamily="2" charset="0"/>
              </a:rPr>
              <a:t>Welcome</a:t>
            </a:r>
            <a:endParaRPr lang="nl-BE" b="1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4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D941D-A979-4C1A-6D2B-96FC737DC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CA6926A-7B15-DEC2-9ACE-E5F5439CE9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ECC9AD9-E03F-9D6B-F847-3EFA8329AF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353"/>
          <a:stretch>
            <a:fillRect/>
          </a:stretch>
        </p:blipFill>
        <p:spPr>
          <a:xfrm>
            <a:off x="899961" y="764578"/>
            <a:ext cx="11292039" cy="5328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3D62C2-0F0D-0DC5-5519-D015F466C642}"/>
              </a:ext>
            </a:extLst>
          </p:cNvPr>
          <p:cNvSpPr txBox="1">
            <a:spLocks/>
          </p:cNvSpPr>
          <p:nvPr/>
        </p:nvSpPr>
        <p:spPr>
          <a:xfrm>
            <a:off x="952500" y="-88821"/>
            <a:ext cx="11823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fr-BE" sz="4800" b="1">
                <a:latin typeface="Titillium Web" pitchFamily="2" charset="77"/>
              </a:rPr>
              <a:t>INTERNATIONAL PRIZES – </a:t>
            </a:r>
            <a:r>
              <a:rPr lang="fr-BE" sz="4800">
                <a:latin typeface="Titillium Web" pitchFamily="2" charset="77"/>
              </a:rPr>
              <a:t>Brazil &amp; Japan</a:t>
            </a:r>
          </a:p>
        </p:txBody>
      </p:sp>
      <p:sp>
        <p:nvSpPr>
          <p:cNvPr id="3" name="ZoneTexte 8">
            <a:extLst>
              <a:ext uri="{FF2B5EF4-FFF2-40B4-BE49-F238E27FC236}">
                <a16:creationId xmlns:a16="http://schemas.microsoft.com/office/drawing/2014/main" id="{7120310A-EB40-5480-54AF-664CC061F317}"/>
              </a:ext>
            </a:extLst>
          </p:cNvPr>
          <p:cNvSpPr txBox="1"/>
          <p:nvPr/>
        </p:nvSpPr>
        <p:spPr>
          <a:xfrm>
            <a:off x="2146011" y="1553847"/>
            <a:ext cx="95283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latin typeface="Titillium Web" panose="00000500000000000000" pitchFamily="2" charset="0"/>
              </a:rPr>
              <a:t>Who can apply?</a:t>
            </a:r>
            <a:endParaRPr lang="fr-BE" sz="3000" b="1">
              <a:solidFill>
                <a:srgbClr val="424238"/>
              </a:solidFill>
              <a:effectLst/>
              <a:latin typeface="Titillium Web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52F24-D09B-166F-252D-7078B69B3C93}"/>
              </a:ext>
            </a:extLst>
          </p:cNvPr>
          <p:cNvSpPr txBox="1"/>
          <p:nvPr/>
        </p:nvSpPr>
        <p:spPr>
          <a:xfrm>
            <a:off x="1941407" y="2261733"/>
            <a:ext cx="99375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>
                <a:latin typeface="Titillium Web" panose="00000500000000000000" pitchFamily="2" charset="0"/>
              </a:rPr>
              <a:t>Applicants for Strand A and Strand B may be individuals, public authorities, non-profit </a:t>
            </a:r>
            <a:r>
              <a:rPr lang="en-US" sz="2400" err="1">
                <a:latin typeface="Titillium Web" panose="00000500000000000000" pitchFamily="2" charset="0"/>
              </a:rPr>
              <a:t>organisations</a:t>
            </a:r>
            <a:r>
              <a:rPr lang="en-US" sz="2400">
                <a:latin typeface="Titillium Web" panose="00000500000000000000" pitchFamily="2" charset="0"/>
              </a:rPr>
              <a:t>, or private entities that are nationals of, legally established in, and operating in Brazil or Japan, and that represent an existing and completed project implemented exclusively in the same country.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>
              <a:latin typeface="Titillium Web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>
                <a:latin typeface="Titillium Web" panose="00000500000000000000" pitchFamily="2" charset="0"/>
              </a:rPr>
              <a:t>In addition, for Strand B : applicants in this strand, including any co-authors involved in the creation of the given concept, must be 30 years old or younger on the final day of call for applications. </a:t>
            </a:r>
            <a:endParaRPr lang="en-GB" sz="24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F83BA-0185-96C7-8DF8-C793BFDF7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C357415-BFA5-0FF4-8E9E-AF62BFC87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72773"/>
          </a:xfrm>
          <a:prstGeom prst="rect">
            <a:avLst/>
          </a:prstGeom>
        </p:spPr>
      </p:pic>
      <p:pic>
        <p:nvPicPr>
          <p:cNvPr id="3" name="Rectangle : coins arrondis 3">
            <a:extLst>
              <a:ext uri="{FF2B5EF4-FFF2-40B4-BE49-F238E27FC236}">
                <a16:creationId xmlns:a16="http://schemas.microsoft.com/office/drawing/2014/main" id="{4CF1B80E-EE6A-2517-0C0E-5F98E955DF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l="27536" r="27536"/>
          <a:stretch>
            <a:fillRect/>
          </a:stretch>
        </p:blipFill>
        <p:spPr>
          <a:xfrm>
            <a:off x="552401" y="630432"/>
            <a:ext cx="4482353" cy="5611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D4822F3-6245-5DF1-BB18-4ED0E5C71CBD}"/>
              </a:ext>
            </a:extLst>
          </p:cNvPr>
          <p:cNvSpPr txBox="1"/>
          <p:nvPr/>
        </p:nvSpPr>
        <p:spPr>
          <a:xfrm>
            <a:off x="5587154" y="1030910"/>
            <a:ext cx="6427046" cy="2001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GB" sz="4800" b="1" noProof="0">
                <a:latin typeface="Titillium Web" pitchFamily="2" charset="77"/>
              </a:rPr>
              <a:t>SPECIAL THEMATIC PRIZE– </a:t>
            </a:r>
          </a:p>
          <a:p>
            <a:pPr>
              <a:lnSpc>
                <a:spcPct val="70000"/>
              </a:lnSpc>
            </a:pPr>
            <a:r>
              <a:rPr lang="en-GB" sz="4800" noProof="0">
                <a:latin typeface="Titillium Web" pitchFamily="2" charset="77"/>
              </a:rPr>
              <a:t>Water Resilience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E9BB2-B0D8-F3D2-3282-726FA83ADA28}"/>
              </a:ext>
            </a:extLst>
          </p:cNvPr>
          <p:cNvSpPr txBox="1"/>
          <p:nvPr/>
        </p:nvSpPr>
        <p:spPr>
          <a:xfrm>
            <a:off x="5797836" y="2974719"/>
            <a:ext cx="58417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tillium Web" panose="00000500000000000000" pitchFamily="2" charset="0"/>
              </a:rPr>
              <a:t>The 2026 edition of the NEB Prizes will reward and celebrate </a:t>
            </a:r>
          </a:p>
          <a:p>
            <a:r>
              <a:rPr lang="en-US" sz="2400" b="1">
                <a:latin typeface="Titillium Web" panose="00000500000000000000" pitchFamily="2" charset="0"/>
              </a:rPr>
              <a:t>existing projects (Strand A) </a:t>
            </a:r>
          </a:p>
          <a:p>
            <a:r>
              <a:rPr lang="en-US" sz="2400">
                <a:latin typeface="Titillium Web" panose="00000500000000000000" pitchFamily="2" charset="0"/>
              </a:rPr>
              <a:t>and </a:t>
            </a:r>
            <a:r>
              <a:rPr lang="en-US" sz="2400" b="1">
                <a:latin typeface="Titillium Web" panose="00000500000000000000" pitchFamily="2" charset="0"/>
              </a:rPr>
              <a:t>ideas from young people (Strand B) that address challenges related to water resilience </a:t>
            </a:r>
            <a:r>
              <a:rPr lang="en-US" sz="2400">
                <a:latin typeface="Titillium Web" panose="00000500000000000000" pitchFamily="2" charset="0"/>
              </a:rPr>
              <a:t>: from climate adaptation and sustainable water management to community preparedness</a:t>
            </a:r>
            <a:r>
              <a:rPr lang="en-US" sz="2400"/>
              <a:t>. </a:t>
            </a:r>
            <a:endParaRPr lang="nl-BE" sz="2400">
              <a:latin typeface="Titillium Web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399AF1-57F6-CCF0-12CC-6D465180ED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t="-367" r="35654"/>
          <a:stretch>
            <a:fillRect/>
          </a:stretch>
        </p:blipFill>
        <p:spPr bwMode="auto">
          <a:xfrm>
            <a:off x="552401" y="615663"/>
            <a:ext cx="4509397" cy="574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02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D023A-D6FF-CC7A-FF31-6B0002231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308D49D-B26A-16CE-C5A4-95FB9081D0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24EEE26-A734-9AF0-93E7-972453C255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265"/>
          <a:stretch>
            <a:fillRect/>
          </a:stretch>
        </p:blipFill>
        <p:spPr>
          <a:xfrm>
            <a:off x="888679" y="1057383"/>
            <a:ext cx="11303321" cy="3845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D8D35C-557A-8BD0-3E40-84274C206047}"/>
              </a:ext>
            </a:extLst>
          </p:cNvPr>
          <p:cNvSpPr txBox="1">
            <a:spLocks/>
          </p:cNvSpPr>
          <p:nvPr/>
        </p:nvSpPr>
        <p:spPr>
          <a:xfrm>
            <a:off x="952500" y="-88821"/>
            <a:ext cx="11823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GB" sz="4800" b="1" noProof="0">
                <a:latin typeface="Titillium Web" pitchFamily="2" charset="77"/>
              </a:rPr>
              <a:t>THEMATIC PRIZE– </a:t>
            </a:r>
            <a:r>
              <a:rPr lang="en-GB" sz="4800" noProof="0">
                <a:latin typeface="Titillium Web" pitchFamily="2" charset="77"/>
              </a:rPr>
              <a:t>Water Resilience</a:t>
            </a:r>
          </a:p>
        </p:txBody>
      </p:sp>
      <p:sp>
        <p:nvSpPr>
          <p:cNvPr id="3" name="ZoneTexte 8">
            <a:extLst>
              <a:ext uri="{FF2B5EF4-FFF2-40B4-BE49-F238E27FC236}">
                <a16:creationId xmlns:a16="http://schemas.microsoft.com/office/drawing/2014/main" id="{EFC7AB77-4A26-2EC5-BF0E-2A21A7EBBB17}"/>
              </a:ext>
            </a:extLst>
          </p:cNvPr>
          <p:cNvSpPr txBox="1"/>
          <p:nvPr/>
        </p:nvSpPr>
        <p:spPr>
          <a:xfrm>
            <a:off x="2146011" y="1553847"/>
            <a:ext cx="95283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latin typeface="Titillium Web" panose="00000500000000000000" pitchFamily="2" charset="0"/>
              </a:rPr>
              <a:t>Who can apply?</a:t>
            </a:r>
            <a:endParaRPr lang="fr-BE" sz="3000" b="1">
              <a:solidFill>
                <a:srgbClr val="424238"/>
              </a:solidFill>
              <a:effectLst/>
              <a:latin typeface="Titillium Web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7A0C7-A748-A3E1-BD39-0631AB6422C6}"/>
              </a:ext>
            </a:extLst>
          </p:cNvPr>
          <p:cNvSpPr txBox="1"/>
          <p:nvPr/>
        </p:nvSpPr>
        <p:spPr>
          <a:xfrm>
            <a:off x="2254481" y="2654325"/>
            <a:ext cx="9937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>
                <a:latin typeface="Titillium Web" panose="00000500000000000000" pitchFamily="2" charset="0"/>
              </a:rPr>
              <a:t>Applicants for Strand A and Strand B </a:t>
            </a:r>
            <a:r>
              <a:rPr lang="en-US" sz="2400"/>
              <a:t>if they state they want to apply to the Special Prize</a:t>
            </a:r>
            <a:endParaRPr lang="en-US" sz="24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8D3FE-EA3B-AB8F-1553-51583A03B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3A4C66F-9911-BF1F-F5DE-7B1D370B66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94E845-C24F-8765-7372-1899007FD6AC}"/>
              </a:ext>
            </a:extLst>
          </p:cNvPr>
          <p:cNvSpPr txBox="1">
            <a:spLocks/>
          </p:cNvSpPr>
          <p:nvPr/>
        </p:nvSpPr>
        <p:spPr>
          <a:xfrm>
            <a:off x="1027656" y="2391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ct val="100000"/>
              <a:defRPr/>
            </a:pPr>
            <a:r>
              <a:rPr lang="en-GB" sz="5400" b="1">
                <a:latin typeface="Titillium Web" panose="00000500000000000000" pitchFamily="2" charset="0"/>
              </a:rPr>
              <a:t>Award criteria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0A677FD-1851-115D-A8FA-5E507FFB11D0}"/>
              </a:ext>
            </a:extLst>
          </p:cNvPr>
          <p:cNvSpPr/>
          <p:nvPr/>
        </p:nvSpPr>
        <p:spPr>
          <a:xfrm>
            <a:off x="9427781" y="3798168"/>
            <a:ext cx="3856568" cy="37062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B2F53-8638-7DD1-0505-FCF1D8433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57" y="4943085"/>
            <a:ext cx="1745381" cy="174538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D568E0BE-313E-210C-407E-7B1719598317}"/>
              </a:ext>
            </a:extLst>
          </p:cNvPr>
          <p:cNvSpPr txBox="1"/>
          <p:nvPr/>
        </p:nvSpPr>
        <p:spPr>
          <a:xfrm>
            <a:off x="10093326" y="4574240"/>
            <a:ext cx="3301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/>
              <a:t>Slido code: # 1848635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3E6D0056-B325-AE10-44B4-85CC50E374B5}"/>
              </a:ext>
            </a:extLst>
          </p:cNvPr>
          <p:cNvSpPr/>
          <p:nvPr/>
        </p:nvSpPr>
        <p:spPr>
          <a:xfrm>
            <a:off x="10974305" y="4393884"/>
            <a:ext cx="261257" cy="14899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CAE19E1-CADD-55B0-4632-2EEC442C2291}"/>
              </a:ext>
            </a:extLst>
          </p:cNvPr>
          <p:cNvSpPr txBox="1"/>
          <p:nvPr/>
        </p:nvSpPr>
        <p:spPr>
          <a:xfrm>
            <a:off x="10375210" y="4039684"/>
            <a:ext cx="2909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4190712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EB801-FD59-76D1-D8CC-889D0AF55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66C46FC-E290-0518-22B0-7E6792A54F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6BF4739-E704-4BE1-53F9-068C8D096D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353"/>
          <a:stretch>
            <a:fillRect/>
          </a:stretch>
        </p:blipFill>
        <p:spPr>
          <a:xfrm>
            <a:off x="899961" y="764577"/>
            <a:ext cx="11292039" cy="5941023"/>
          </a:xfrm>
          <a:prstGeom prst="rect">
            <a:avLst/>
          </a:prstGeom>
        </p:spPr>
      </p:pic>
      <p:sp>
        <p:nvSpPr>
          <p:cNvPr id="3" name="ZoneTexte 8">
            <a:extLst>
              <a:ext uri="{FF2B5EF4-FFF2-40B4-BE49-F238E27FC236}">
                <a16:creationId xmlns:a16="http://schemas.microsoft.com/office/drawing/2014/main" id="{A92AE7E8-1B45-4385-F594-EAD525FD9B3C}"/>
              </a:ext>
            </a:extLst>
          </p:cNvPr>
          <p:cNvSpPr txBox="1"/>
          <p:nvPr/>
        </p:nvSpPr>
        <p:spPr>
          <a:xfrm>
            <a:off x="2146011" y="1553847"/>
            <a:ext cx="95283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latin typeface="Titillium Web" panose="00000500000000000000" pitchFamily="2" charset="0"/>
              </a:rPr>
              <a:t>Award Criteria</a:t>
            </a:r>
          </a:p>
        </p:txBody>
      </p:sp>
      <p:sp>
        <p:nvSpPr>
          <p:cNvPr id="4" name="ZoneTexte 8">
            <a:extLst>
              <a:ext uri="{FF2B5EF4-FFF2-40B4-BE49-F238E27FC236}">
                <a16:creationId xmlns:a16="http://schemas.microsoft.com/office/drawing/2014/main" id="{073CB689-8E74-93C5-75D8-3AE703665D67}"/>
              </a:ext>
            </a:extLst>
          </p:cNvPr>
          <p:cNvSpPr txBox="1"/>
          <p:nvPr/>
        </p:nvSpPr>
        <p:spPr>
          <a:xfrm>
            <a:off x="2266495" y="2041426"/>
            <a:ext cx="99255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 noProof="0">
              <a:solidFill>
                <a:srgbClr val="424238"/>
              </a:solidFill>
              <a:effectLst/>
              <a:latin typeface="Titillium Web" pitchFamily="2" charset="77"/>
            </a:endParaRPr>
          </a:p>
          <a:p>
            <a:r>
              <a:rPr lang="en-GB" noProof="0">
                <a:effectLst/>
                <a:latin typeface="Titillium Web" pitchFamily="2" charset="77"/>
              </a:rPr>
              <a:t>The quality assessment of applications will be conducted by external, independent experts based on the following award criteria :</a:t>
            </a:r>
            <a:endParaRPr lang="nl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D98FAA-CEED-02C9-6F30-B5C19632F8FD}"/>
              </a:ext>
            </a:extLst>
          </p:cNvPr>
          <p:cNvSpPr txBox="1"/>
          <p:nvPr/>
        </p:nvSpPr>
        <p:spPr>
          <a:xfrm>
            <a:off x="2611815" y="2982448"/>
            <a:ext cx="855017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ü"/>
            </a:pPr>
            <a:r>
              <a:rPr lang="en-GB">
                <a:latin typeface="Titillium Web" pitchFamily="2" charset="77"/>
              </a:rPr>
              <a:t>Results, outputs, or impact (10 / 100 points)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en-GB">
              <a:latin typeface="Titillium Web" pitchFamily="2" charset="77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GB">
                <a:latin typeface="Titillium Web" pitchFamily="2" charset="77"/>
              </a:rPr>
              <a:t>Exemplary character in the 3 core values of NEB (40 / 100 points)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en-GB">
              <a:latin typeface="Titillium Web" pitchFamily="2" charset="77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GB">
                <a:latin typeface="Titillium Web" pitchFamily="2" charset="77"/>
              </a:rPr>
              <a:t>Exemplary character in the 3 main working principles of NEB (35 / 100 points)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en-GB">
              <a:latin typeface="Titillium Web" pitchFamily="2" charset="77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GB">
                <a:latin typeface="Titillium Web" pitchFamily="2" charset="77"/>
              </a:rPr>
              <a:t>Innovative dimension (5 / 100 points)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en-GB">
              <a:latin typeface="Titillium Web" pitchFamily="2" charset="77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GB">
                <a:latin typeface="Titillium Web" pitchFamily="2" charset="77"/>
              </a:rPr>
              <a:t>EU Competitiveness (5 / 100 points)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en-GB">
              <a:latin typeface="Titillium Web" pitchFamily="2" charset="77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GB">
                <a:latin typeface="Titillium Web" pitchFamily="2" charset="77"/>
              </a:rPr>
              <a:t>High potential for transferability (5 / 100 points).</a:t>
            </a:r>
          </a:p>
        </p:txBody>
      </p:sp>
    </p:spTree>
    <p:extLst>
      <p:ext uri="{BB962C8B-B14F-4D97-AF65-F5344CB8AC3E}">
        <p14:creationId xmlns:p14="http://schemas.microsoft.com/office/powerpoint/2010/main" val="670564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3B3B2-D9E4-0360-1CA3-1BD44E4BA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D591412-A035-09A8-8903-D9EC9511F7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37F6B19-A188-E6EC-96DC-24AA786E42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353"/>
          <a:stretch>
            <a:fillRect/>
          </a:stretch>
        </p:blipFill>
        <p:spPr>
          <a:xfrm>
            <a:off x="899961" y="764578"/>
            <a:ext cx="11292039" cy="5328844"/>
          </a:xfrm>
          <a:prstGeom prst="rect">
            <a:avLst/>
          </a:prstGeom>
        </p:spPr>
      </p:pic>
      <p:sp>
        <p:nvSpPr>
          <p:cNvPr id="3" name="ZoneTexte 8">
            <a:extLst>
              <a:ext uri="{FF2B5EF4-FFF2-40B4-BE49-F238E27FC236}">
                <a16:creationId xmlns:a16="http://schemas.microsoft.com/office/drawing/2014/main" id="{FA479AF0-148D-3A78-FEC7-53100ECD2204}"/>
              </a:ext>
            </a:extLst>
          </p:cNvPr>
          <p:cNvSpPr txBox="1"/>
          <p:nvPr/>
        </p:nvSpPr>
        <p:spPr>
          <a:xfrm>
            <a:off x="2146011" y="1553847"/>
            <a:ext cx="95283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latin typeface="Titillium Web" panose="00000500000000000000" pitchFamily="2" charset="0"/>
              </a:rPr>
              <a:t>Additional Criteria</a:t>
            </a:r>
          </a:p>
        </p:txBody>
      </p:sp>
      <p:sp>
        <p:nvSpPr>
          <p:cNvPr id="4" name="ZoneTexte 8">
            <a:extLst>
              <a:ext uri="{FF2B5EF4-FFF2-40B4-BE49-F238E27FC236}">
                <a16:creationId xmlns:a16="http://schemas.microsoft.com/office/drawing/2014/main" id="{F4BF37E3-E4DF-DC52-E8BE-B024C6520A63}"/>
              </a:ext>
            </a:extLst>
          </p:cNvPr>
          <p:cNvSpPr txBox="1"/>
          <p:nvPr/>
        </p:nvSpPr>
        <p:spPr>
          <a:xfrm>
            <a:off x="2266496" y="2041426"/>
            <a:ext cx="9273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 noProof="0">
              <a:solidFill>
                <a:srgbClr val="424238"/>
              </a:solidFill>
              <a:effectLst/>
              <a:latin typeface="Titillium Web" pitchFamily="2" charset="77"/>
            </a:endParaRPr>
          </a:p>
          <a:p>
            <a:r>
              <a:rPr lang="en-GB">
                <a:latin typeface="Titillium Web" pitchFamily="2" charset="77"/>
              </a:rPr>
              <a:t>Considering the ranking of applications based on the award criteria listed above, the final proposal by the jury will also consider the following additional criteria:</a:t>
            </a:r>
            <a:endParaRPr lang="nl-BE">
              <a:latin typeface="Titillium Web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A2248-39C1-212C-968C-6A0A994C9D3D}"/>
              </a:ext>
            </a:extLst>
          </p:cNvPr>
          <p:cNvSpPr txBox="1"/>
          <p:nvPr/>
        </p:nvSpPr>
        <p:spPr>
          <a:xfrm>
            <a:off x="2266494" y="3087442"/>
            <a:ext cx="96837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ü"/>
            </a:pPr>
            <a:r>
              <a:rPr lang="en-GB">
                <a:latin typeface="Titillium Web" pitchFamily="2" charset="77"/>
              </a:rPr>
              <a:t>Geographical diversity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en-GB">
              <a:latin typeface="Titillium Web" pitchFamily="2" charset="77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GB"/>
              <a:t>Balance between applications referring to physical transformation of the built environment (‘</a:t>
            </a:r>
            <a:r>
              <a:rPr lang="en-GB" b="1"/>
              <a:t>hard investments</a:t>
            </a:r>
            <a:r>
              <a:rPr lang="en-GB"/>
              <a:t>’) and other types of transformations (‘</a:t>
            </a:r>
            <a:r>
              <a:rPr lang="en-GB" b="1"/>
              <a:t>soft investments’</a:t>
            </a:r>
            <a:r>
              <a:rPr lang="en-GB"/>
              <a:t>) 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en-GB"/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GB"/>
              <a:t>Diversity of </a:t>
            </a:r>
            <a:r>
              <a:rPr lang="en-GB" b="1"/>
              <a:t>contexts</a:t>
            </a:r>
            <a:r>
              <a:rPr lang="en-GB"/>
              <a:t> (urban, rural, urban-rural linkages)</a:t>
            </a:r>
            <a:endParaRPr lang="en-US">
              <a:latin typeface="Titillium Web" panose="00000500000000000000" pitchFamily="2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en-US">
              <a:latin typeface="Titillium Web" panose="00000500000000000000" pitchFamily="2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en-US">
              <a:latin typeface="Titillium Web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3536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C65B4-5064-971E-D625-ED3F8972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F4CD564-B3A1-8DFD-BCE8-D57CAFEB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2021193-CB2F-88A9-B377-DE1A783BEF3B}"/>
              </a:ext>
            </a:extLst>
          </p:cNvPr>
          <p:cNvSpPr txBox="1">
            <a:spLocks/>
          </p:cNvSpPr>
          <p:nvPr/>
        </p:nvSpPr>
        <p:spPr>
          <a:xfrm>
            <a:off x="1027656" y="2391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lv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ct val="100000"/>
              <a:buNone/>
              <a:defRPr sz="5400" b="1">
                <a:latin typeface="Titillium Web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Timeline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A255CF9-11EA-D31E-CB6F-90AE818211EA}"/>
              </a:ext>
            </a:extLst>
          </p:cNvPr>
          <p:cNvSpPr/>
          <p:nvPr/>
        </p:nvSpPr>
        <p:spPr>
          <a:xfrm>
            <a:off x="9427781" y="3798168"/>
            <a:ext cx="3856568" cy="37062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56E88-AD03-327B-6267-30397F11C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57" y="4943085"/>
            <a:ext cx="1745381" cy="174538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697D6B8-3C02-8454-BE96-89229EDFD641}"/>
              </a:ext>
            </a:extLst>
          </p:cNvPr>
          <p:cNvSpPr txBox="1"/>
          <p:nvPr/>
        </p:nvSpPr>
        <p:spPr>
          <a:xfrm>
            <a:off x="10093326" y="4574240"/>
            <a:ext cx="3301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/>
              <a:t>Slido code: # 1848635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C986723C-80A2-D621-2A4E-6EEDD86AEFE5}"/>
              </a:ext>
            </a:extLst>
          </p:cNvPr>
          <p:cNvSpPr/>
          <p:nvPr/>
        </p:nvSpPr>
        <p:spPr>
          <a:xfrm>
            <a:off x="10974305" y="4393884"/>
            <a:ext cx="261257" cy="14899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48BDA43-BD1B-0769-E897-4D0E884F4F4F}"/>
              </a:ext>
            </a:extLst>
          </p:cNvPr>
          <p:cNvSpPr txBox="1"/>
          <p:nvPr/>
        </p:nvSpPr>
        <p:spPr>
          <a:xfrm>
            <a:off x="10375210" y="4039684"/>
            <a:ext cx="2909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879070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84E77-A0E9-E416-52C8-78B5CD02B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A63459F-EAFD-9658-B420-3FC17928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6F608FE-6476-15B2-6041-CC862D4A8878}"/>
              </a:ext>
            </a:extLst>
          </p:cNvPr>
          <p:cNvSpPr txBox="1">
            <a:spLocks/>
          </p:cNvSpPr>
          <p:nvPr/>
        </p:nvSpPr>
        <p:spPr>
          <a:xfrm>
            <a:off x="952500" y="-88821"/>
            <a:ext cx="11823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>
                <a:latin typeface="Titillium Web" panose="00000500000000000000" pitchFamily="2" charset="0"/>
              </a:rPr>
              <a:t>Timeline</a:t>
            </a:r>
          </a:p>
        </p:txBody>
      </p:sp>
      <p:sp>
        <p:nvSpPr>
          <p:cNvPr id="33" name="Flèche : pentagone 32">
            <a:extLst>
              <a:ext uri="{FF2B5EF4-FFF2-40B4-BE49-F238E27FC236}">
                <a16:creationId xmlns:a16="http://schemas.microsoft.com/office/drawing/2014/main" id="{697FA0E6-3622-E444-E6A2-22BDDF32AAD9}"/>
              </a:ext>
            </a:extLst>
          </p:cNvPr>
          <p:cNvSpPr/>
          <p:nvPr/>
        </p:nvSpPr>
        <p:spPr>
          <a:xfrm>
            <a:off x="9381578" y="2095427"/>
            <a:ext cx="2295415" cy="1301296"/>
          </a:xfrm>
          <a:prstGeom prst="homePlate">
            <a:avLst>
              <a:gd name="adj" fmla="val 1623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Flèche : pentagone 31">
            <a:extLst>
              <a:ext uri="{FF2B5EF4-FFF2-40B4-BE49-F238E27FC236}">
                <a16:creationId xmlns:a16="http://schemas.microsoft.com/office/drawing/2014/main" id="{D8C14EFE-5D6F-01F4-2F5B-D4ABFCF61F7F}"/>
              </a:ext>
            </a:extLst>
          </p:cNvPr>
          <p:cNvSpPr/>
          <p:nvPr/>
        </p:nvSpPr>
        <p:spPr>
          <a:xfrm>
            <a:off x="6753994" y="2105443"/>
            <a:ext cx="2966547" cy="1276148"/>
          </a:xfrm>
          <a:prstGeom prst="homePlate">
            <a:avLst>
              <a:gd name="adj" fmla="val 18703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Flèche : pentagone 30">
            <a:extLst>
              <a:ext uri="{FF2B5EF4-FFF2-40B4-BE49-F238E27FC236}">
                <a16:creationId xmlns:a16="http://schemas.microsoft.com/office/drawing/2014/main" id="{069221B5-2690-39E5-5B18-A7900D3ECEC7}"/>
              </a:ext>
            </a:extLst>
          </p:cNvPr>
          <p:cNvSpPr/>
          <p:nvPr/>
        </p:nvSpPr>
        <p:spPr>
          <a:xfrm>
            <a:off x="3376997" y="2101317"/>
            <a:ext cx="3620815" cy="1276148"/>
          </a:xfrm>
          <a:prstGeom prst="homePlate">
            <a:avLst>
              <a:gd name="adj" fmla="val 18703"/>
            </a:avLst>
          </a:prstGeom>
          <a:solidFill>
            <a:srgbClr val="BBDE5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Flèche : pentagone 29">
            <a:extLst>
              <a:ext uri="{FF2B5EF4-FFF2-40B4-BE49-F238E27FC236}">
                <a16:creationId xmlns:a16="http://schemas.microsoft.com/office/drawing/2014/main" id="{19EA5B6E-2690-8419-CB07-21B1D262D255}"/>
              </a:ext>
            </a:extLst>
          </p:cNvPr>
          <p:cNvSpPr/>
          <p:nvPr/>
        </p:nvSpPr>
        <p:spPr>
          <a:xfrm>
            <a:off x="1145628" y="2095427"/>
            <a:ext cx="2475187" cy="1276148"/>
          </a:xfrm>
          <a:prstGeom prst="homePlate">
            <a:avLst>
              <a:gd name="adj" fmla="val 18703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TextBox 61">
            <a:extLst>
              <a:ext uri="{FF2B5EF4-FFF2-40B4-BE49-F238E27FC236}">
                <a16:creationId xmlns:a16="http://schemas.microsoft.com/office/drawing/2014/main" id="{872B02FD-B54A-2E41-0CF9-98E1E06FCBB3}"/>
              </a:ext>
            </a:extLst>
          </p:cNvPr>
          <p:cNvSpPr txBox="1"/>
          <p:nvPr/>
        </p:nvSpPr>
        <p:spPr>
          <a:xfrm>
            <a:off x="3788982" y="2420094"/>
            <a:ext cx="24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 b="1">
                <a:latin typeface="Titillium Web" panose="00000500000000000000" pitchFamily="2" charset="0"/>
              </a:defRPr>
            </a:lvl1pPr>
          </a:lstStyle>
          <a:p>
            <a:r>
              <a:rPr lang="en-GB"/>
              <a:t>SELECTION</a:t>
            </a:r>
          </a:p>
          <a:p>
            <a:r>
              <a:rPr lang="en-GB" b="0" i="1"/>
              <a:t>April-May</a:t>
            </a:r>
          </a:p>
        </p:txBody>
      </p:sp>
      <p:sp>
        <p:nvSpPr>
          <p:cNvPr id="27" name="TextBox 61">
            <a:extLst>
              <a:ext uri="{FF2B5EF4-FFF2-40B4-BE49-F238E27FC236}">
                <a16:creationId xmlns:a16="http://schemas.microsoft.com/office/drawing/2014/main" id="{E413772D-21AA-AD17-A55C-B55C9D4D3FCD}"/>
              </a:ext>
            </a:extLst>
          </p:cNvPr>
          <p:cNvSpPr txBox="1"/>
          <p:nvPr/>
        </p:nvSpPr>
        <p:spPr>
          <a:xfrm>
            <a:off x="9454056" y="2273338"/>
            <a:ext cx="2222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 b="1">
                <a:latin typeface="Titillium Web" panose="00000500000000000000" pitchFamily="2" charset="0"/>
              </a:defRPr>
            </a:lvl1pPr>
          </a:lstStyle>
          <a:p>
            <a:r>
              <a:rPr lang="en-GB"/>
              <a:t>ANOUCEMENT OF WINNERS</a:t>
            </a:r>
          </a:p>
          <a:p>
            <a:r>
              <a:rPr lang="en-GB" b="0" i="1"/>
              <a:t>Award ceremony (autumn 2026)</a:t>
            </a: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id="{F684B3A8-637E-6C01-96D7-1B8F1E2AE007}"/>
              </a:ext>
            </a:extLst>
          </p:cNvPr>
          <p:cNvSpPr txBox="1"/>
          <p:nvPr/>
        </p:nvSpPr>
        <p:spPr>
          <a:xfrm>
            <a:off x="6992190" y="2258207"/>
            <a:ext cx="2461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 b="1">
                <a:latin typeface="Titillium Web" panose="00000500000000000000" pitchFamily="2" charset="0"/>
              </a:defRPr>
            </a:lvl1pPr>
          </a:lstStyle>
          <a:p>
            <a:r>
              <a:rPr lang="en-GB"/>
              <a:t>ANOUCEMENT OF FINALISTS &amp; PUBLIC VOTING</a:t>
            </a:r>
          </a:p>
          <a:p>
            <a:r>
              <a:rPr lang="en-GB" b="0" i="1"/>
              <a:t>June-July</a:t>
            </a: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00307E1E-7526-1583-9426-FF86459ECBB8}"/>
              </a:ext>
            </a:extLst>
          </p:cNvPr>
          <p:cNvSpPr txBox="1"/>
          <p:nvPr/>
        </p:nvSpPr>
        <p:spPr>
          <a:xfrm>
            <a:off x="1103586" y="2227172"/>
            <a:ext cx="2279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latin typeface="Titillium Web" panose="00000500000000000000" pitchFamily="2" charset="0"/>
              </a:rPr>
              <a:t>CALL OPEN PERIOD</a:t>
            </a:r>
          </a:p>
          <a:p>
            <a:pPr algn="ctr"/>
            <a:r>
              <a:rPr lang="en-GB" sz="1400" i="1">
                <a:latin typeface="Titillium Web" panose="00000500000000000000" pitchFamily="2" charset="0"/>
              </a:rPr>
              <a:t>Launch: 20 February 2026</a:t>
            </a:r>
          </a:p>
          <a:p>
            <a:pPr algn="ctr"/>
            <a:r>
              <a:rPr lang="en-GB" sz="1400" i="1">
                <a:latin typeface="Titillium Web" panose="00000500000000000000" pitchFamily="2" charset="0"/>
              </a:rPr>
              <a:t>Deadline: 17 March 2026</a:t>
            </a:r>
            <a:br>
              <a:rPr lang="en-GB" sz="1400" i="1">
                <a:latin typeface="Titillium Web" panose="00000500000000000000" pitchFamily="2" charset="0"/>
              </a:rPr>
            </a:br>
            <a:endParaRPr lang="en-GB" sz="1400" i="1">
              <a:latin typeface="Titillium Web" panose="00000500000000000000" pitchFamily="2" charset="0"/>
            </a:endParaRPr>
          </a:p>
          <a:p>
            <a:pPr algn="ctr"/>
            <a:endParaRPr lang="en-GB" sz="1400" i="1">
              <a:latin typeface="Titillium Web" panose="00000500000000000000" pitchFamily="2" charset="0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CA9A4028-7584-B8B8-5FEC-56EB69FC4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14" y="3889553"/>
            <a:ext cx="11012172" cy="2434452"/>
          </a:xfrm>
          <a:prstGeom prst="rect">
            <a:avLst/>
          </a:prstGeom>
        </p:spPr>
      </p:pic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E8B85E40-DC16-DC5F-59ED-7811A0F04704}"/>
              </a:ext>
            </a:extLst>
          </p:cNvPr>
          <p:cNvSpPr/>
          <p:nvPr/>
        </p:nvSpPr>
        <p:spPr>
          <a:xfrm>
            <a:off x="7693572" y="1039919"/>
            <a:ext cx="3710152" cy="886477"/>
          </a:xfrm>
          <a:prstGeom prst="roundRect">
            <a:avLst/>
          </a:prstGeom>
          <a:solidFill>
            <a:srgbClr val="C4E0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>
                <a:solidFill>
                  <a:schemeClr val="tx1"/>
                </a:solidFill>
                <a:latin typeface="Titillium Web" panose="00000500000000000000" pitchFamily="2" charset="0"/>
              </a:rPr>
              <a:t>ACCELERATOR PROGRAMME</a:t>
            </a:r>
          </a:p>
          <a:p>
            <a:pPr algn="ctr"/>
            <a:r>
              <a:rPr lang="fr-BE" sz="1600" i="1">
                <a:solidFill>
                  <a:schemeClr val="tx1"/>
                </a:solidFill>
                <a:latin typeface="Titillium Web" panose="00000500000000000000" pitchFamily="2" charset="0"/>
              </a:rPr>
              <a:t>For </a:t>
            </a:r>
            <a:r>
              <a:rPr lang="fr-BE" sz="1600" i="1" err="1">
                <a:solidFill>
                  <a:schemeClr val="tx1"/>
                </a:solidFill>
                <a:latin typeface="Titillium Web" panose="00000500000000000000" pitchFamily="2" charset="0"/>
              </a:rPr>
              <a:t>finalists</a:t>
            </a:r>
            <a:r>
              <a:rPr lang="fr-BE" sz="1600" i="1">
                <a:solidFill>
                  <a:schemeClr val="tx1"/>
                </a:solidFill>
                <a:latin typeface="Titillium Web" panose="00000500000000000000" pitchFamily="2" charset="0"/>
              </a:rPr>
              <a:t> in the EU</a:t>
            </a:r>
          </a:p>
        </p:txBody>
      </p:sp>
    </p:spTree>
    <p:extLst>
      <p:ext uri="{BB962C8B-B14F-4D97-AF65-F5344CB8AC3E}">
        <p14:creationId xmlns:p14="http://schemas.microsoft.com/office/powerpoint/2010/main" val="476168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2BD52-AC12-29FB-56A2-C0A25A6AA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8DCECE9-6658-BA70-CAE8-98FCC37C1C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E5AEB5-C578-BAB9-FEC0-7F0B445E1C6A}"/>
              </a:ext>
            </a:extLst>
          </p:cNvPr>
          <p:cNvSpPr txBox="1">
            <a:spLocks/>
          </p:cNvSpPr>
          <p:nvPr/>
        </p:nvSpPr>
        <p:spPr>
          <a:xfrm>
            <a:off x="1027656" y="2391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lv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ct val="100000"/>
              <a:buNone/>
              <a:defRPr sz="5400" b="1">
                <a:latin typeface="Titillium Web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Useful tools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5DFBDBE-163B-B920-D5C6-B637516B0AFA}"/>
              </a:ext>
            </a:extLst>
          </p:cNvPr>
          <p:cNvSpPr/>
          <p:nvPr/>
        </p:nvSpPr>
        <p:spPr>
          <a:xfrm>
            <a:off x="9427781" y="3798168"/>
            <a:ext cx="3856568" cy="37062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0E889-AE0E-A13E-9D68-01C00D97F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57" y="4943085"/>
            <a:ext cx="1745381" cy="174538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A81ED392-16FC-6F38-4407-FEB542A48CCC}"/>
              </a:ext>
            </a:extLst>
          </p:cNvPr>
          <p:cNvSpPr txBox="1"/>
          <p:nvPr/>
        </p:nvSpPr>
        <p:spPr>
          <a:xfrm>
            <a:off x="10093326" y="4574240"/>
            <a:ext cx="3301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/>
              <a:t>Slido code: # 1848635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78DCC9F8-051D-CF0B-054D-C7BE2186EBEF}"/>
              </a:ext>
            </a:extLst>
          </p:cNvPr>
          <p:cNvSpPr/>
          <p:nvPr/>
        </p:nvSpPr>
        <p:spPr>
          <a:xfrm>
            <a:off x="10974305" y="4393884"/>
            <a:ext cx="261257" cy="14899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29E1046-3286-D659-7C9C-C890A883C894}"/>
              </a:ext>
            </a:extLst>
          </p:cNvPr>
          <p:cNvSpPr txBox="1"/>
          <p:nvPr/>
        </p:nvSpPr>
        <p:spPr>
          <a:xfrm>
            <a:off x="10375210" y="4039684"/>
            <a:ext cx="2909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163307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CD623-6B1F-5406-71BD-AEDF54B7D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9536F86-8C7C-2698-0E9B-6886F6F7F9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2E5ACB-9A96-3DE2-E7E0-55F093CC80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353"/>
          <a:stretch>
            <a:fillRect/>
          </a:stretch>
        </p:blipFill>
        <p:spPr>
          <a:xfrm>
            <a:off x="899961" y="712025"/>
            <a:ext cx="11292039" cy="60145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6EF066D-DC4C-E7A6-C882-0EB7ABA49E27}"/>
              </a:ext>
            </a:extLst>
          </p:cNvPr>
          <p:cNvSpPr txBox="1">
            <a:spLocks/>
          </p:cNvSpPr>
          <p:nvPr/>
        </p:nvSpPr>
        <p:spPr>
          <a:xfrm>
            <a:off x="952500" y="-88821"/>
            <a:ext cx="11823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fr-FR"/>
            </a:defPPr>
            <a:lvl1pPr lv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ct val="100000"/>
              <a:buNone/>
              <a:defRPr sz="5400" b="1">
                <a:latin typeface="Titillium Web" panose="000005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800"/>
              <a:t>Guides to applicants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E4697DF-AD37-E4F3-FC52-26A63978A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745" y="2442696"/>
            <a:ext cx="7683266" cy="3516669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D1E16441-C200-153A-E416-C79BD62D9A8B}"/>
              </a:ext>
            </a:extLst>
          </p:cNvPr>
          <p:cNvSpPr/>
          <p:nvPr/>
        </p:nvSpPr>
        <p:spPr>
          <a:xfrm>
            <a:off x="6453352" y="2548797"/>
            <a:ext cx="4550979" cy="3093519"/>
          </a:xfrm>
          <a:prstGeom prst="ellipse">
            <a:avLst/>
          </a:prstGeom>
          <a:noFill/>
          <a:ln>
            <a:solidFill>
              <a:srgbClr val="2FCB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8">
            <a:extLst>
              <a:ext uri="{FF2B5EF4-FFF2-40B4-BE49-F238E27FC236}">
                <a16:creationId xmlns:a16="http://schemas.microsoft.com/office/drawing/2014/main" id="{CF247DE2-1F90-EA13-E357-8107ED283815}"/>
              </a:ext>
            </a:extLst>
          </p:cNvPr>
          <p:cNvSpPr txBox="1"/>
          <p:nvPr/>
        </p:nvSpPr>
        <p:spPr>
          <a:xfrm>
            <a:off x="2266495" y="1475416"/>
            <a:ext cx="6866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>
                <a:effectLst/>
                <a:latin typeface="Titillium Web" pitchFamily="2" charset="77"/>
              </a:rPr>
              <a:t>On the NEB </a:t>
            </a:r>
            <a:r>
              <a:rPr lang="en-GB">
                <a:latin typeface="Titillium Web" pitchFamily="2" charset="77"/>
              </a:rPr>
              <a:t>Prizes webpage, you can find guides to applicants for each prize </a:t>
            </a:r>
            <a:r>
              <a:rPr lang="en-GB">
                <a:latin typeface="Titillium Web" pitchFamily="2" charset="77"/>
                <a:hlinkClick r:id="rId6"/>
              </a:rPr>
              <a:t>https://prizes.new-european-bauhaus.europa.eu/</a:t>
            </a:r>
            <a:r>
              <a:rPr lang="en-GB">
                <a:latin typeface="Titillium Web" pitchFamily="2" charset="77"/>
              </a:rPr>
              <a:t>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550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48A19-B1A8-8A7B-03ED-01FF56D7C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5">
            <a:extLst>
              <a:ext uri="{FF2B5EF4-FFF2-40B4-BE49-F238E27FC236}">
                <a16:creationId xmlns:a16="http://schemas.microsoft.com/office/drawing/2014/main" id="{5FE92388-E59A-A01E-C7E4-3547ACCED9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0D143B6-F251-31BC-78D2-16DA8879C1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AB86251-4034-0050-D6CE-1315A2044AC1}"/>
              </a:ext>
            </a:extLst>
          </p:cNvPr>
          <p:cNvSpPr txBox="1"/>
          <p:nvPr/>
        </p:nvSpPr>
        <p:spPr>
          <a:xfrm>
            <a:off x="3960034" y="1321555"/>
            <a:ext cx="763542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BE" sz="3000" b="1">
                <a:effectLst/>
                <a:latin typeface="Titillium Web" pitchFamily="2" charset="77"/>
              </a:rPr>
              <a:t>AGENDA</a:t>
            </a:r>
            <a:endParaRPr lang="fr-BE" sz="3000" b="1">
              <a:latin typeface="Titillium Web" pitchFamily="2" charset="77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2E62EFF-A098-799F-BCFB-A0C8FC32F23C}"/>
              </a:ext>
            </a:extLst>
          </p:cNvPr>
          <p:cNvSpPr txBox="1">
            <a:spLocks/>
          </p:cNvSpPr>
          <p:nvPr/>
        </p:nvSpPr>
        <p:spPr>
          <a:xfrm>
            <a:off x="4696697" y="2002835"/>
            <a:ext cx="7032847" cy="4137751"/>
          </a:xfrm>
          <a:prstGeom prst="rect">
            <a:avLst/>
          </a:prstGeom>
        </p:spPr>
        <p:txBody>
          <a:bodyPr vert="horz" lIns="0" tIns="54000" rIns="0" bIns="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tillium Web" panose="00000500000000000000" pitchFamily="2" charset="0"/>
              </a:rPr>
              <a:t>Introduction to NEB Prizes 2026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GB" sz="2800" b="1">
                <a:latin typeface="Titillium Web" panose="00000500000000000000" pitchFamily="2" charset="0"/>
              </a:rPr>
              <a:t>Eligibility criteria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GB" sz="2800" b="1">
                <a:latin typeface="Titillium Web" panose="00000500000000000000" pitchFamily="2" charset="0"/>
              </a:rPr>
              <a:t>Award criteria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GB" sz="2800" b="1">
                <a:latin typeface="Titillium Web" panose="00000500000000000000" pitchFamily="2" charset="0"/>
              </a:rPr>
              <a:t>Timeline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GB" sz="2800" b="1">
                <a:latin typeface="Titillium Web" panose="00000500000000000000" pitchFamily="2" charset="0"/>
              </a:rPr>
              <a:t>Useful tools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tillium Web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tillium Web" panose="00000500000000000000" pitchFamily="2" charset="0"/>
              </a:rPr>
              <a:t>Q&amp;A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DD7BEC2D-242C-0536-C016-2D33CDB22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01495">
            <a:off x="-2675495" y="-1679944"/>
            <a:ext cx="5350988" cy="6002999"/>
          </a:xfrm>
          <a:prstGeom prst="rect">
            <a:avLst/>
          </a:prstGeom>
        </p:spPr>
      </p:pic>
      <p:pic>
        <p:nvPicPr>
          <p:cNvPr id="10" name="Image 8">
            <a:extLst>
              <a:ext uri="{FF2B5EF4-FFF2-40B4-BE49-F238E27FC236}">
                <a16:creationId xmlns:a16="http://schemas.microsoft.com/office/drawing/2014/main" id="{B5A323E0-188C-8E02-6BD0-3BFC4BA7D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01495">
            <a:off x="-1655753" y="5026013"/>
            <a:ext cx="5350988" cy="60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05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BB8F0-CDD6-BC0B-E7F9-E05A9CEC9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2D38944-A1EB-6B31-0267-7442AAAC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488FD0-4D93-648D-EAA2-82081841E3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353"/>
          <a:stretch>
            <a:fillRect/>
          </a:stretch>
        </p:blipFill>
        <p:spPr>
          <a:xfrm>
            <a:off x="899961" y="1432234"/>
            <a:ext cx="11292039" cy="36913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57DBB62-F2F1-93CE-EEDE-FBCB7A08E535}"/>
              </a:ext>
            </a:extLst>
          </p:cNvPr>
          <p:cNvSpPr txBox="1">
            <a:spLocks/>
          </p:cNvSpPr>
          <p:nvPr/>
        </p:nvSpPr>
        <p:spPr>
          <a:xfrm>
            <a:off x="952500" y="-88821"/>
            <a:ext cx="11823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>
                <a:latin typeface="Titillium Web" panose="00000500000000000000" pitchFamily="2" charset="0"/>
              </a:rPr>
              <a:t>Online Application Form</a:t>
            </a:r>
          </a:p>
        </p:txBody>
      </p:sp>
      <p:sp>
        <p:nvSpPr>
          <p:cNvPr id="2" name="ZoneTexte 8">
            <a:extLst>
              <a:ext uri="{FF2B5EF4-FFF2-40B4-BE49-F238E27FC236}">
                <a16:creationId xmlns:a16="http://schemas.microsoft.com/office/drawing/2014/main" id="{069D2AA5-5E1B-0B6B-CBD4-B5197EAD5A7E}"/>
              </a:ext>
            </a:extLst>
          </p:cNvPr>
          <p:cNvSpPr txBox="1"/>
          <p:nvPr/>
        </p:nvSpPr>
        <p:spPr>
          <a:xfrm>
            <a:off x="1972885" y="2123726"/>
            <a:ext cx="50084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noProof="0">
              <a:solidFill>
                <a:srgbClr val="424238"/>
              </a:solidFill>
              <a:effectLst/>
              <a:latin typeface="Titillium Web" pitchFamily="2" charset="77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fr-BE" err="1">
                <a:latin typeface="Titillium Web" pitchFamily="2" charset="77"/>
              </a:rPr>
              <a:t>Your</a:t>
            </a:r>
            <a:r>
              <a:rPr lang="fr-BE">
                <a:latin typeface="Titillium Web" pitchFamily="2" charset="77"/>
              </a:rPr>
              <a:t> application must </a:t>
            </a:r>
            <a:r>
              <a:rPr lang="fr-BE" err="1">
                <a:latin typeface="Titillium Web" pitchFamily="2" charset="77"/>
              </a:rPr>
              <a:t>be</a:t>
            </a:r>
            <a:r>
              <a:rPr lang="fr-BE">
                <a:latin typeface="Titillium Web" pitchFamily="2" charset="77"/>
              </a:rPr>
              <a:t> </a:t>
            </a:r>
            <a:r>
              <a:rPr lang="fr-BE" err="1">
                <a:latin typeface="Titillium Web" pitchFamily="2" charset="77"/>
              </a:rPr>
              <a:t>submitted</a:t>
            </a:r>
            <a:r>
              <a:rPr lang="fr-BE">
                <a:latin typeface="Titillium Web" pitchFamily="2" charset="77"/>
              </a:rPr>
              <a:t> online. Use the </a:t>
            </a:r>
            <a:r>
              <a:rPr lang="fr-BE" b="1">
                <a:latin typeface="Titillium Web" pitchFamily="2" charset="77"/>
              </a:rPr>
              <a:t>« Apply </a:t>
            </a:r>
            <a:r>
              <a:rPr lang="fr-BE" b="1" err="1">
                <a:latin typeface="Titillium Web" pitchFamily="2" charset="77"/>
              </a:rPr>
              <a:t>now</a:t>
            </a:r>
            <a:r>
              <a:rPr lang="fr-BE" b="1">
                <a:latin typeface="Titillium Web" pitchFamily="2" charset="77"/>
              </a:rPr>
              <a:t> » </a:t>
            </a:r>
            <a:r>
              <a:rPr lang="fr-BE" b="1" err="1">
                <a:latin typeface="Titillium Web" pitchFamily="2" charset="77"/>
              </a:rPr>
              <a:t>button</a:t>
            </a:r>
            <a:r>
              <a:rPr lang="fr-BE" b="1">
                <a:latin typeface="Titillium Web" pitchFamily="2" charset="77"/>
              </a:rPr>
              <a:t> </a:t>
            </a:r>
            <a:r>
              <a:rPr lang="fr-BE">
                <a:latin typeface="Titillium Web" pitchFamily="2" charset="77"/>
              </a:rPr>
              <a:t>on the home page of the NEB </a:t>
            </a:r>
            <a:r>
              <a:rPr lang="fr-BE" err="1">
                <a:latin typeface="Titillium Web" pitchFamily="2" charset="77"/>
              </a:rPr>
              <a:t>Prizes</a:t>
            </a:r>
            <a:r>
              <a:rPr lang="fr-BE">
                <a:latin typeface="Titillium Web" pitchFamily="2" charset="77"/>
              </a:rPr>
              <a:t> </a:t>
            </a:r>
            <a:r>
              <a:rPr lang="fr-BE" err="1">
                <a:latin typeface="Titillium Web" pitchFamily="2" charset="77"/>
              </a:rPr>
              <a:t>website</a:t>
            </a:r>
            <a:endParaRPr lang="fr-BE">
              <a:latin typeface="Titillium Web" pitchFamily="2" charset="77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fr-BE">
              <a:latin typeface="Titillium Web" pitchFamily="2" charset="77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fr-BE">
                <a:latin typeface="Titillium Web" pitchFamily="2" charset="77"/>
              </a:rPr>
              <a:t>You </a:t>
            </a:r>
            <a:r>
              <a:rPr lang="fr-BE" err="1">
                <a:latin typeface="Titillium Web" pitchFamily="2" charset="77"/>
              </a:rPr>
              <a:t>will</a:t>
            </a:r>
            <a:r>
              <a:rPr lang="fr-BE">
                <a:latin typeface="Titillium Web" pitchFamily="2" charset="77"/>
              </a:rPr>
              <a:t> </a:t>
            </a:r>
            <a:r>
              <a:rPr lang="fr-BE" err="1">
                <a:latin typeface="Titillium Web" pitchFamily="2" charset="77"/>
              </a:rPr>
              <a:t>be</a:t>
            </a:r>
            <a:r>
              <a:rPr lang="fr-BE">
                <a:latin typeface="Titillium Web" pitchFamily="2" charset="77"/>
              </a:rPr>
              <a:t> </a:t>
            </a:r>
            <a:r>
              <a:rPr lang="fr-BE" b="1" err="1">
                <a:latin typeface="Titillium Web" pitchFamily="2" charset="77"/>
              </a:rPr>
              <a:t>redirected</a:t>
            </a:r>
            <a:r>
              <a:rPr lang="fr-BE" b="1">
                <a:latin typeface="Titillium Web" pitchFamily="2" charset="77"/>
              </a:rPr>
              <a:t> to the online platform to </a:t>
            </a:r>
            <a:r>
              <a:rPr lang="fr-BE" b="1" err="1">
                <a:latin typeface="Titillium Web" pitchFamily="2" charset="77"/>
              </a:rPr>
              <a:t>fill</a:t>
            </a:r>
            <a:r>
              <a:rPr lang="fr-BE" b="1">
                <a:latin typeface="Titillium Web" pitchFamily="2" charset="77"/>
              </a:rPr>
              <a:t> in the application </a:t>
            </a:r>
            <a:r>
              <a:rPr lang="fr-BE" b="1" err="1">
                <a:latin typeface="Titillium Web" pitchFamily="2" charset="77"/>
              </a:rPr>
              <a:t>form</a:t>
            </a:r>
            <a:endParaRPr lang="nl-BE" b="1">
              <a:latin typeface="Titillium Web" pitchFamily="2" charset="77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E93DC6B-2F0F-B01A-C86F-2E3043EBE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241" y="1432234"/>
            <a:ext cx="4771988" cy="23359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335A06C-0D27-4517-0120-8F61D6719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240" y="4176287"/>
            <a:ext cx="4859165" cy="248647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BE92AF49-0692-23A8-B466-7EBBEB672C87}"/>
              </a:ext>
            </a:extLst>
          </p:cNvPr>
          <p:cNvSpPr/>
          <p:nvPr/>
        </p:nvSpPr>
        <p:spPr>
          <a:xfrm>
            <a:off x="8942935" y="3038915"/>
            <a:ext cx="1276180" cy="1055624"/>
          </a:xfrm>
          <a:prstGeom prst="ellipse">
            <a:avLst/>
          </a:prstGeom>
          <a:noFill/>
          <a:ln>
            <a:solidFill>
              <a:srgbClr val="2FCB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C69B8A3-2222-CF36-E907-8C01EF36204D}"/>
              </a:ext>
            </a:extLst>
          </p:cNvPr>
          <p:cNvCxnSpPr>
            <a:cxnSpLocks/>
          </p:cNvCxnSpPr>
          <p:nvPr/>
        </p:nvCxnSpPr>
        <p:spPr>
          <a:xfrm>
            <a:off x="6981370" y="2843423"/>
            <a:ext cx="1961565" cy="585577"/>
          </a:xfrm>
          <a:prstGeom prst="straightConnector1">
            <a:avLst/>
          </a:prstGeom>
          <a:ln>
            <a:solidFill>
              <a:srgbClr val="2FCB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13BF91C-CB34-9632-9701-C8CD3247F5F5}"/>
              </a:ext>
            </a:extLst>
          </p:cNvPr>
          <p:cNvCxnSpPr>
            <a:cxnSpLocks/>
          </p:cNvCxnSpPr>
          <p:nvPr/>
        </p:nvCxnSpPr>
        <p:spPr>
          <a:xfrm>
            <a:off x="6560041" y="4094539"/>
            <a:ext cx="584199" cy="142260"/>
          </a:xfrm>
          <a:prstGeom prst="straightConnector1">
            <a:avLst/>
          </a:prstGeom>
          <a:ln>
            <a:solidFill>
              <a:srgbClr val="2FCB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7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87405-1093-C1E3-541C-F2FD9D0F0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8D76FCC-69D2-F535-EEF8-7F12BA8CA2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964844-E209-1285-0A7D-8BD00EF759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353"/>
          <a:stretch>
            <a:fillRect/>
          </a:stretch>
        </p:blipFill>
        <p:spPr>
          <a:xfrm>
            <a:off x="899961" y="764577"/>
            <a:ext cx="11292039" cy="60145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E72D680-A24B-7446-AB95-10F28FA28A1C}"/>
              </a:ext>
            </a:extLst>
          </p:cNvPr>
          <p:cNvSpPr txBox="1">
            <a:spLocks/>
          </p:cNvSpPr>
          <p:nvPr/>
        </p:nvSpPr>
        <p:spPr>
          <a:xfrm>
            <a:off x="952500" y="-88821"/>
            <a:ext cx="11823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>
                <a:latin typeface="Titillium Web" panose="00000500000000000000" pitchFamily="2" charset="0"/>
              </a:rPr>
              <a:t>Guiding questions to fill in the application</a:t>
            </a: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D3454CBB-7F84-3A2C-4DEB-6719D12496E9}"/>
              </a:ext>
            </a:extLst>
          </p:cNvPr>
          <p:cNvSpPr txBox="1"/>
          <p:nvPr/>
        </p:nvSpPr>
        <p:spPr>
          <a:xfrm>
            <a:off x="2266495" y="1475416"/>
            <a:ext cx="38295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>
                <a:effectLst/>
                <a:latin typeface="Titillium Web" pitchFamily="2" charset="77"/>
              </a:rPr>
              <a:t>In the Annex of each guide, you will find </a:t>
            </a:r>
            <a:r>
              <a:rPr lang="en-GB" b="1" noProof="0">
                <a:effectLst/>
                <a:latin typeface="Titillium Web" pitchFamily="2" charset="77"/>
              </a:rPr>
              <a:t>guiding questions </a:t>
            </a:r>
            <a:r>
              <a:rPr lang="en-GB" noProof="0">
                <a:effectLst/>
                <a:latin typeface="Titillium Web" pitchFamily="2" charset="77"/>
              </a:rPr>
              <a:t>to help you through the application process:</a:t>
            </a:r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4A5CB9-8EEC-F113-A45E-2F16AF3BD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90" y="2637420"/>
            <a:ext cx="4006146" cy="2870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2767483-9152-EBA2-E936-1E805A0157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8005"/>
          <a:stretch>
            <a:fillRect/>
          </a:stretch>
        </p:blipFill>
        <p:spPr>
          <a:xfrm>
            <a:off x="6450291" y="1576551"/>
            <a:ext cx="5563033" cy="4372304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B8E4D958-90C1-568D-FFEB-5D43EE1B6966}"/>
              </a:ext>
            </a:extLst>
          </p:cNvPr>
          <p:cNvSpPr/>
          <p:nvPr/>
        </p:nvSpPr>
        <p:spPr>
          <a:xfrm>
            <a:off x="8219090" y="4876800"/>
            <a:ext cx="2291255" cy="1411864"/>
          </a:xfrm>
          <a:prstGeom prst="ellipse">
            <a:avLst/>
          </a:prstGeom>
          <a:noFill/>
          <a:ln>
            <a:solidFill>
              <a:srgbClr val="2FCB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39442B0-93A4-B7E0-571A-7B08805C984E}"/>
              </a:ext>
            </a:extLst>
          </p:cNvPr>
          <p:cNvCxnSpPr>
            <a:stCxn id="11" idx="2"/>
          </p:cNvCxnSpPr>
          <p:nvPr/>
        </p:nvCxnSpPr>
        <p:spPr>
          <a:xfrm flipH="1" flipV="1">
            <a:off x="6096000" y="4088524"/>
            <a:ext cx="2123090" cy="1494208"/>
          </a:xfrm>
          <a:prstGeom prst="straightConnector1">
            <a:avLst/>
          </a:prstGeom>
          <a:ln>
            <a:solidFill>
              <a:srgbClr val="2FCB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46302B88-1A3A-4E65-48B0-DBF6FA1B72B3}"/>
              </a:ext>
            </a:extLst>
          </p:cNvPr>
          <p:cNvSpPr txBox="1"/>
          <p:nvPr/>
        </p:nvSpPr>
        <p:spPr>
          <a:xfrm>
            <a:off x="2126890" y="5431833"/>
            <a:ext cx="6390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 noProof="0">
              <a:solidFill>
                <a:srgbClr val="424238"/>
              </a:solidFill>
              <a:effectLst/>
              <a:latin typeface="Titillium Web" pitchFamily="2" charset="77"/>
            </a:endParaRPr>
          </a:p>
          <a:p>
            <a:r>
              <a:rPr lang="en-GB" noProof="0">
                <a:effectLst/>
                <a:latin typeface="Titillium Web" pitchFamily="2" charset="77"/>
              </a:rPr>
              <a:t>On Wednesday </a:t>
            </a:r>
            <a:r>
              <a:rPr lang="en-GB" b="1" noProof="0">
                <a:effectLst/>
                <a:latin typeface="Titillium Web" pitchFamily="2" charset="77"/>
              </a:rPr>
              <a:t>11th of March </a:t>
            </a:r>
            <a:r>
              <a:rPr lang="en-GB" noProof="0">
                <a:effectLst/>
                <a:latin typeface="Titillium Web" pitchFamily="2" charset="77"/>
              </a:rPr>
              <a:t>from </a:t>
            </a:r>
            <a:r>
              <a:rPr lang="en-GB" b="1" noProof="0">
                <a:effectLst/>
                <a:latin typeface="Titillium Web" pitchFamily="2" charset="77"/>
              </a:rPr>
              <a:t>1 to 3PM CET</a:t>
            </a:r>
            <a:r>
              <a:rPr lang="en-GB" noProof="0">
                <a:effectLst/>
                <a:latin typeface="Titillium Web" pitchFamily="2" charset="77"/>
              </a:rPr>
              <a:t>, we will hold an </a:t>
            </a:r>
            <a:r>
              <a:rPr lang="en-GB" b="1" noProof="0">
                <a:effectLst/>
                <a:latin typeface="Titillium Web" pitchFamily="2" charset="77"/>
              </a:rPr>
              <a:t>NEB Bootcamp</a:t>
            </a:r>
            <a:r>
              <a:rPr lang="en-GB" noProof="0">
                <a:effectLst/>
                <a:latin typeface="Titillium Web" pitchFamily="2" charset="77"/>
              </a:rPr>
              <a:t> to deep dive into these guiding questions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C2991-870A-B376-26A3-D9A3C2237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42007D4-3B1B-D642-3D4C-F72E0298B0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A62C1F5-60E5-E31B-35A9-3EC3000D66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353"/>
          <a:stretch>
            <a:fillRect/>
          </a:stretch>
        </p:blipFill>
        <p:spPr>
          <a:xfrm>
            <a:off x="899961" y="1432234"/>
            <a:ext cx="11292039" cy="36913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E7AB887-31F6-AD30-C730-9A4983149772}"/>
              </a:ext>
            </a:extLst>
          </p:cNvPr>
          <p:cNvSpPr txBox="1">
            <a:spLocks/>
          </p:cNvSpPr>
          <p:nvPr/>
        </p:nvSpPr>
        <p:spPr>
          <a:xfrm>
            <a:off x="952500" y="-88821"/>
            <a:ext cx="11823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>
                <a:latin typeface="Titillium Web" panose="00000500000000000000" pitchFamily="2" charset="0"/>
              </a:rPr>
              <a:t>Other existing resources</a:t>
            </a:r>
          </a:p>
        </p:txBody>
      </p:sp>
      <p:sp>
        <p:nvSpPr>
          <p:cNvPr id="2" name="ZoneTexte 8">
            <a:extLst>
              <a:ext uri="{FF2B5EF4-FFF2-40B4-BE49-F238E27FC236}">
                <a16:creationId xmlns:a16="http://schemas.microsoft.com/office/drawing/2014/main" id="{F2CF2B2C-DE05-0C61-D9FE-8D35EA99F60F}"/>
              </a:ext>
            </a:extLst>
          </p:cNvPr>
          <p:cNvSpPr txBox="1"/>
          <p:nvPr/>
        </p:nvSpPr>
        <p:spPr>
          <a:xfrm>
            <a:off x="2266495" y="1660902"/>
            <a:ext cx="95002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 noProof="0">
              <a:solidFill>
                <a:srgbClr val="424238"/>
              </a:solidFill>
              <a:effectLst/>
              <a:latin typeface="Titillium Web" pitchFamily="2" charset="77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GB" b="1">
                <a:latin typeface="Titillium Web" pitchFamily="2" charset="77"/>
              </a:rPr>
              <a:t>On the New European Bauhaus general page </a:t>
            </a:r>
            <a:r>
              <a:rPr lang="en-GB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https://new-european-bauhaus.europa.eu/tools-and-resources_en</a:t>
            </a:r>
            <a:endParaRPr lang="en-GB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GB" b="1">
                <a:latin typeface="Titillium Web" pitchFamily="2" charset="77"/>
              </a:rPr>
              <a:t>NEB compass, </a:t>
            </a:r>
            <a:r>
              <a:rPr lang="en-GB">
                <a:latin typeface="Titillium Web" pitchFamily="2" charset="77"/>
              </a:rPr>
              <a:t>which outlines the values and working principles of the initiative and illustrates diverse levels of ambition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GB" b="1">
                <a:latin typeface="Titillium Web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NEB checklist</a:t>
            </a:r>
            <a:r>
              <a:rPr lang="en-GB" b="1">
                <a:latin typeface="Titillium Web" pitchFamily="2" charset="77"/>
              </a:rPr>
              <a:t> </a:t>
            </a:r>
            <a:r>
              <a:rPr lang="en-GB">
                <a:latin typeface="Titillium Web" pitchFamily="2" charset="77"/>
              </a:rPr>
              <a:t>to test the coherence of your application. 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en-GB">
              <a:latin typeface="Titillium Web" pitchFamily="2" charset="77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en-GB">
                <a:latin typeface="Titillium Web" pitchFamily="2" charset="77"/>
              </a:rPr>
              <a:t>on the </a:t>
            </a:r>
            <a:r>
              <a:rPr lang="en-GB">
                <a:latin typeface="Titillium Web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NEB Prizes website</a:t>
            </a:r>
            <a:r>
              <a:rPr lang="en-GB">
                <a:latin typeface="Titillium Web" pitchFamily="2" charset="77"/>
              </a:rPr>
              <a:t>: </a:t>
            </a:r>
            <a:r>
              <a:rPr lang="fr-BE">
                <a:hlinkClick r:id="rId8"/>
              </a:rPr>
              <a:t>https://prizes.new-european-bauhaus.europa.eu/</a:t>
            </a:r>
            <a:r>
              <a:rPr lang="fr-BE"/>
              <a:t> 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GB" b="1">
                <a:latin typeface="Titillium Web" pitchFamily="2" charset="77"/>
              </a:rPr>
              <a:t>Examples of winning applications</a:t>
            </a:r>
            <a:r>
              <a:rPr lang="en-GB">
                <a:latin typeface="Titillium Web" pitchFamily="2" charset="77"/>
              </a:rPr>
              <a:t> are available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GB">
                <a:latin typeface="Titillium Web" pitchFamily="2" charset="77"/>
              </a:rPr>
              <a:t>FAQ and contact form   </a:t>
            </a:r>
            <a:endParaRPr lang="nl-BE">
              <a:latin typeface="Titillium Web" pitchFamily="2" charset="77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2DC83D-29E1-3A50-72BD-97303A8413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970" y="4217937"/>
            <a:ext cx="6207736" cy="233784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5DE60E61-CC71-3082-BC44-B6F95559D77E}"/>
              </a:ext>
            </a:extLst>
          </p:cNvPr>
          <p:cNvSpPr/>
          <p:nvPr/>
        </p:nvSpPr>
        <p:spPr>
          <a:xfrm>
            <a:off x="7682062" y="4868229"/>
            <a:ext cx="1563539" cy="1115074"/>
          </a:xfrm>
          <a:prstGeom prst="ellipse">
            <a:avLst/>
          </a:prstGeom>
          <a:noFill/>
          <a:ln>
            <a:solidFill>
              <a:srgbClr val="2FCB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86E0047-F242-441F-7490-5D6F58E61C1A}"/>
              </a:ext>
            </a:extLst>
          </p:cNvPr>
          <p:cNvCxnSpPr>
            <a:endCxn id="15" idx="1"/>
          </p:cNvCxnSpPr>
          <p:nvPr/>
        </p:nvCxnSpPr>
        <p:spPr>
          <a:xfrm>
            <a:off x="4920343" y="4484914"/>
            <a:ext cx="2990694" cy="546614"/>
          </a:xfrm>
          <a:prstGeom prst="straightConnector1">
            <a:avLst/>
          </a:prstGeom>
          <a:ln>
            <a:solidFill>
              <a:srgbClr val="2FCBCC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3AA972BD-98E8-FE3F-5224-344D3BC1A574}"/>
              </a:ext>
            </a:extLst>
          </p:cNvPr>
          <p:cNvSpPr txBox="1"/>
          <p:nvPr/>
        </p:nvSpPr>
        <p:spPr>
          <a:xfrm>
            <a:off x="9996038" y="4308951"/>
            <a:ext cx="177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600" i="1">
                <a:solidFill>
                  <a:srgbClr val="2FCBCC"/>
                </a:solidFill>
              </a:rPr>
              <a:t>Home page of the NEB </a:t>
            </a:r>
            <a:r>
              <a:rPr lang="fr-BE" sz="1600" i="1" err="1">
                <a:solidFill>
                  <a:srgbClr val="2FCBCC"/>
                </a:solidFill>
              </a:rPr>
              <a:t>Prizes</a:t>
            </a:r>
            <a:r>
              <a:rPr lang="fr-BE" sz="1600" i="1">
                <a:solidFill>
                  <a:srgbClr val="2FCBCC"/>
                </a:solidFill>
              </a:rPr>
              <a:t> </a:t>
            </a:r>
            <a:r>
              <a:rPr lang="fr-BE" sz="1600" i="1" err="1">
                <a:solidFill>
                  <a:srgbClr val="2FCBCC"/>
                </a:solidFill>
              </a:rPr>
              <a:t>website</a:t>
            </a:r>
            <a:endParaRPr lang="fr-BE" sz="1600" i="1">
              <a:solidFill>
                <a:srgbClr val="2FCB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45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015F0-B172-DD44-F357-E9793DD4A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671D5C6-E8BE-3993-990D-2F8FE51320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DF4657-56C7-2C02-E807-D7DEF959A653}"/>
              </a:ext>
            </a:extLst>
          </p:cNvPr>
          <p:cNvSpPr txBox="1">
            <a:spLocks/>
          </p:cNvSpPr>
          <p:nvPr/>
        </p:nvSpPr>
        <p:spPr>
          <a:xfrm>
            <a:off x="698884" y="2391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>
                <a:latin typeface="Titillium Web" panose="00000500000000000000" pitchFamily="2" charset="0"/>
              </a:rPr>
              <a:t>Q&amp;A</a:t>
            </a:r>
            <a:endParaRPr lang="nl-BE" b="1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93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EFBAA-3A7C-26ED-A7C7-E89F42D78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59CF90D-01D9-5046-A1B3-8E1E874427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DCA7E6-0827-424E-FA91-2C2E46FB7B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353"/>
          <a:stretch>
            <a:fillRect/>
          </a:stretch>
        </p:blipFill>
        <p:spPr>
          <a:xfrm>
            <a:off x="899961" y="569843"/>
            <a:ext cx="11292039" cy="5523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ACD515-2A28-54B4-777A-18BEC502B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486" y="2609834"/>
            <a:ext cx="2155581" cy="2155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D8C26-C3C5-356D-A549-A0D90AC21185}"/>
              </a:ext>
            </a:extLst>
          </p:cNvPr>
          <p:cNvSpPr txBox="1"/>
          <p:nvPr/>
        </p:nvSpPr>
        <p:spPr>
          <a:xfrm>
            <a:off x="4154527" y="4022639"/>
            <a:ext cx="2909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/>
              <a:t>Slido code: # 1848635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C66DA9-4089-3082-A50C-8D4278CEB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2696" y="1505949"/>
            <a:ext cx="2909140" cy="9697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E59FDD-0C2E-5C86-7BFD-79FE7672421A}"/>
              </a:ext>
            </a:extLst>
          </p:cNvPr>
          <p:cNvSpPr txBox="1"/>
          <p:nvPr/>
        </p:nvSpPr>
        <p:spPr>
          <a:xfrm>
            <a:off x="9247781" y="2106330"/>
            <a:ext cx="128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b="1"/>
              <a:t>QR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82D54-1248-2EB7-BA6C-D790EF364A43}"/>
              </a:ext>
            </a:extLst>
          </p:cNvPr>
          <p:cNvSpPr txBox="1"/>
          <p:nvPr/>
        </p:nvSpPr>
        <p:spPr>
          <a:xfrm>
            <a:off x="2222696" y="2813870"/>
            <a:ext cx="5906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BE"/>
              <a:t>Please ask your questions throughout the presentation. We will take 30 minutes at the end to answer your questions.</a:t>
            </a:r>
          </a:p>
        </p:txBody>
      </p:sp>
    </p:spTree>
    <p:extLst>
      <p:ext uri="{BB962C8B-B14F-4D97-AF65-F5344CB8AC3E}">
        <p14:creationId xmlns:p14="http://schemas.microsoft.com/office/powerpoint/2010/main" val="2451586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E93BC-9D40-F320-865A-08AD1D661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B4355BB-CDD2-BAE2-0309-8A5946239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28391" y="0"/>
            <a:ext cx="15420392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A38269C-AC0F-FC71-0D53-2A4C90204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01495">
            <a:off x="-2675495" y="-1679944"/>
            <a:ext cx="5350988" cy="6002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B46ED4-D1BE-E337-2D01-94D9352EF767}"/>
              </a:ext>
            </a:extLst>
          </p:cNvPr>
          <p:cNvSpPr txBox="1"/>
          <p:nvPr/>
        </p:nvSpPr>
        <p:spPr>
          <a:xfrm>
            <a:off x="811891" y="3961456"/>
            <a:ext cx="9528313" cy="1165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9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THANK YOU!</a:t>
            </a:r>
            <a:endParaRPr kumimoji="0" lang="fr-BE" sz="9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02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6EB6E-EF8C-6D3B-3A92-697D7B523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CB095B0-17AE-CDF2-AB06-2A82DD1368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189682-F3B8-FC27-932E-37CB8D0B5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61" y="569843"/>
            <a:ext cx="12883486" cy="5523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5C39AA-9C83-DD48-F24E-7AD0B8BD3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486" y="2609834"/>
            <a:ext cx="2155581" cy="2155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272DE3-A458-6E45-9DFB-4954341D36C1}"/>
              </a:ext>
            </a:extLst>
          </p:cNvPr>
          <p:cNvSpPr txBox="1"/>
          <p:nvPr/>
        </p:nvSpPr>
        <p:spPr>
          <a:xfrm>
            <a:off x="4154527" y="4022639"/>
            <a:ext cx="2909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/>
              <a:t>Slido code: # 1848635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13BCBD-751F-12EA-0245-B9C95A8EB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2696" y="1505949"/>
            <a:ext cx="2909140" cy="9697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EAD310-E8A0-B1E2-1D99-0177D31F5620}"/>
              </a:ext>
            </a:extLst>
          </p:cNvPr>
          <p:cNvSpPr txBox="1"/>
          <p:nvPr/>
        </p:nvSpPr>
        <p:spPr>
          <a:xfrm>
            <a:off x="9247781" y="2106330"/>
            <a:ext cx="128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b="1"/>
              <a:t>QR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F3454-E745-54BE-0734-67558A551A94}"/>
              </a:ext>
            </a:extLst>
          </p:cNvPr>
          <p:cNvSpPr txBox="1"/>
          <p:nvPr/>
        </p:nvSpPr>
        <p:spPr>
          <a:xfrm>
            <a:off x="2222696" y="2813870"/>
            <a:ext cx="5906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BE"/>
              <a:t>Please ask your questions throughout the presentation. We will take 30 minutes at the end to answer your questions.</a:t>
            </a:r>
          </a:p>
        </p:txBody>
      </p:sp>
    </p:spTree>
    <p:extLst>
      <p:ext uri="{BB962C8B-B14F-4D97-AF65-F5344CB8AC3E}">
        <p14:creationId xmlns:p14="http://schemas.microsoft.com/office/powerpoint/2010/main" val="92725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86CD2-86E8-FB4F-8E44-60334CDAA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CEBB3FC-E3D9-E646-21B0-7225DB03A2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3C5A3B-7909-7703-E78E-BBC2E38A10A0}"/>
              </a:ext>
            </a:extLst>
          </p:cNvPr>
          <p:cNvSpPr txBox="1">
            <a:spLocks/>
          </p:cNvSpPr>
          <p:nvPr/>
        </p:nvSpPr>
        <p:spPr>
          <a:xfrm>
            <a:off x="1027656" y="2391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>
                <a:latin typeface="Titillium Web" panose="00000500000000000000" pitchFamily="2" charset="0"/>
              </a:rPr>
              <a:t>Introduction to NEB Prizes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59DF8F6-0860-EAC5-AFEA-3024CF8DB25F}"/>
              </a:ext>
            </a:extLst>
          </p:cNvPr>
          <p:cNvSpPr/>
          <p:nvPr/>
        </p:nvSpPr>
        <p:spPr>
          <a:xfrm>
            <a:off x="9427781" y="3798168"/>
            <a:ext cx="3856568" cy="37062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46F56B-18F5-9515-85D9-FF4E71ABA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57" y="4943085"/>
            <a:ext cx="1745381" cy="1745381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9606B981-9D82-A5D7-A5A9-C5AC4E5B7AFC}"/>
              </a:ext>
            </a:extLst>
          </p:cNvPr>
          <p:cNvSpPr txBox="1"/>
          <p:nvPr/>
        </p:nvSpPr>
        <p:spPr>
          <a:xfrm>
            <a:off x="10093326" y="4574240"/>
            <a:ext cx="3301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/>
              <a:t>Slido code: # 1848635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142708B7-545C-0AC2-EF45-A41EB6C0786C}"/>
              </a:ext>
            </a:extLst>
          </p:cNvPr>
          <p:cNvSpPr/>
          <p:nvPr/>
        </p:nvSpPr>
        <p:spPr>
          <a:xfrm>
            <a:off x="10974305" y="4393884"/>
            <a:ext cx="261257" cy="14899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96F8E2C-0AA4-0966-DF3E-1273E99077AD}"/>
              </a:ext>
            </a:extLst>
          </p:cNvPr>
          <p:cNvSpPr txBox="1"/>
          <p:nvPr/>
        </p:nvSpPr>
        <p:spPr>
          <a:xfrm>
            <a:off x="10375210" y="4039684"/>
            <a:ext cx="2909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5835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59CD7-C62F-F5BF-7C6A-CDD4267CD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7DF7925-D95F-A604-0F0B-CAEC362793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45BA6-7DE9-6BC9-CA83-C7EBEF10D307}"/>
              </a:ext>
            </a:extLst>
          </p:cNvPr>
          <p:cNvSpPr txBox="1">
            <a:spLocks/>
          </p:cNvSpPr>
          <p:nvPr/>
        </p:nvSpPr>
        <p:spPr>
          <a:xfrm>
            <a:off x="724766" y="194300"/>
            <a:ext cx="393881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>
                <a:latin typeface="Titillium Web" panose="00000500000000000000" pitchFamily="2" charset="0"/>
              </a:rPr>
              <a:t>What are </a:t>
            </a:r>
          </a:p>
          <a:p>
            <a:pPr algn="l"/>
            <a:r>
              <a:rPr lang="en-GB" sz="4800" b="1">
                <a:latin typeface="Titillium Web" panose="00000500000000000000" pitchFamily="2" charset="0"/>
              </a:rPr>
              <a:t>the NEB</a:t>
            </a:r>
            <a:r>
              <a:rPr lang="en-GB" sz="5400" b="1">
                <a:latin typeface="Titillium Web" panose="00000500000000000000" pitchFamily="2" charset="0"/>
              </a:rPr>
              <a:t> Prizes?</a:t>
            </a:r>
            <a:endParaRPr lang="nl-BE" sz="5400" b="1">
              <a:latin typeface="Titillium Web" panose="00000500000000000000" pitchFamily="2" charset="0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21A5210-C441-D1C3-6033-ED601BF52CC0}"/>
              </a:ext>
            </a:extLst>
          </p:cNvPr>
          <p:cNvGrpSpPr/>
          <p:nvPr/>
        </p:nvGrpSpPr>
        <p:grpSpPr>
          <a:xfrm>
            <a:off x="2489221" y="-60896"/>
            <a:ext cx="9168908" cy="6918896"/>
            <a:chOff x="1095849" y="-29255"/>
            <a:chExt cx="9168908" cy="6918896"/>
          </a:xfrm>
        </p:grpSpPr>
        <p:pic>
          <p:nvPicPr>
            <p:cNvPr id="14" name="Image 13" descr="Une image contenant texte, capture d’écran, Police, cercle&#10;&#10;Description générée automatiquement">
              <a:extLst>
                <a:ext uri="{FF2B5EF4-FFF2-40B4-BE49-F238E27FC236}">
                  <a16:creationId xmlns:a16="http://schemas.microsoft.com/office/drawing/2014/main" id="{8C020CE6-6072-06BC-3A99-4161D1628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186" y="-29255"/>
              <a:ext cx="8531571" cy="69188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C93B193-57A0-8BC2-3F43-3F6782BC075C}"/>
                </a:ext>
              </a:extLst>
            </p:cNvPr>
            <p:cNvSpPr txBox="1"/>
            <p:nvPr/>
          </p:nvSpPr>
          <p:spPr>
            <a:xfrm>
              <a:off x="1095849" y="2868022"/>
              <a:ext cx="141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>
                  <a:latin typeface="Titillium Web" panose="00000500000000000000" pitchFamily="2" charset="0"/>
                </a:rPr>
                <a:t>STRAND A - </a:t>
              </a:r>
              <a:r>
                <a:rPr lang="fr-BE" b="1">
                  <a:latin typeface="Titillium Web" panose="00000500000000000000" pitchFamily="2" charset="0"/>
                  <a:ea typeface="+mj-ea"/>
                  <a:cs typeface="+mj-cs"/>
                </a:rPr>
                <a:t>Champions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422A5CA-AFC3-7016-DAE9-6B972DB34F8C}"/>
                </a:ext>
              </a:extLst>
            </p:cNvPr>
            <p:cNvSpPr txBox="1"/>
            <p:nvPr/>
          </p:nvSpPr>
          <p:spPr>
            <a:xfrm>
              <a:off x="1095849" y="3495207"/>
              <a:ext cx="141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>
                  <a:latin typeface="Titillium Web" panose="00000500000000000000" pitchFamily="2" charset="0"/>
                </a:defRPr>
              </a:lvl1pPr>
            </a:lstStyle>
            <a:p>
              <a:r>
                <a:rPr lang="fr-BE"/>
                <a:t>STRAND B – </a:t>
              </a:r>
              <a:r>
                <a:rPr lang="fr-BE" b="1"/>
                <a:t>Rising stars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BCC91D13-4BA6-0469-E77D-C0C56E9FC993}"/>
                </a:ext>
              </a:extLst>
            </p:cNvPr>
            <p:cNvCxnSpPr/>
            <p:nvPr/>
          </p:nvCxnSpPr>
          <p:spPr>
            <a:xfrm>
              <a:off x="2694171" y="3473739"/>
              <a:ext cx="0" cy="65649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17A7EA4D-1411-856F-4CC2-D729A99D3BB8}"/>
                </a:ext>
              </a:extLst>
            </p:cNvPr>
            <p:cNvCxnSpPr>
              <a:cxnSpLocks/>
            </p:cNvCxnSpPr>
            <p:nvPr/>
          </p:nvCxnSpPr>
          <p:spPr>
            <a:xfrm>
              <a:off x="2687906" y="2983907"/>
              <a:ext cx="0" cy="3333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3F8C0EE-FEAA-2A95-8083-570113809CDF}"/>
                </a:ext>
              </a:extLst>
            </p:cNvPr>
            <p:cNvSpPr/>
            <p:nvPr/>
          </p:nvSpPr>
          <p:spPr>
            <a:xfrm>
              <a:off x="5486399" y="3538749"/>
              <a:ext cx="1219199" cy="191422"/>
            </a:xfrm>
            <a:prstGeom prst="roundRect">
              <a:avLst/>
            </a:prstGeom>
            <a:solidFill>
              <a:srgbClr val="46CA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414284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923E3-E137-4B1C-53DC-45C69996B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CF1EED5-6646-4AFE-9BCC-C93232437E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AC71-9B53-7E71-C46E-D586A9439662}"/>
              </a:ext>
            </a:extLst>
          </p:cNvPr>
          <p:cNvSpPr txBox="1">
            <a:spLocks/>
          </p:cNvSpPr>
          <p:nvPr/>
        </p:nvSpPr>
        <p:spPr>
          <a:xfrm>
            <a:off x="965026" y="2869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>
                <a:latin typeface="Titillium Web" panose="00000500000000000000" pitchFamily="2" charset="0"/>
              </a:rPr>
              <a:t>What is new in the NEB</a:t>
            </a:r>
            <a:r>
              <a:rPr lang="en-GB" sz="5400" b="1">
                <a:latin typeface="Titillium Web" panose="00000500000000000000" pitchFamily="2" charset="0"/>
              </a:rPr>
              <a:t> Prizes 2026 </a:t>
            </a:r>
            <a:r>
              <a:rPr lang="en-GB" sz="4800" b="1">
                <a:latin typeface="Titillium Web" panose="00000500000000000000" pitchFamily="2" charset="0"/>
              </a:rPr>
              <a:t>edition?</a:t>
            </a:r>
            <a:endParaRPr lang="nl-BE" sz="4800" b="1">
              <a:latin typeface="Titillium Web" panose="000005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272C8B8-3E00-59EA-A0FB-EE097C37A3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3240"/>
          <a:stretch>
            <a:fillRect/>
          </a:stretch>
        </p:blipFill>
        <p:spPr>
          <a:xfrm>
            <a:off x="1014261" y="2324100"/>
            <a:ext cx="11177739" cy="34798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4B1366E-28B7-9136-DD08-F82A71E82AA5}"/>
              </a:ext>
            </a:extLst>
          </p:cNvPr>
          <p:cNvSpPr txBox="1"/>
          <p:nvPr/>
        </p:nvSpPr>
        <p:spPr>
          <a:xfrm>
            <a:off x="2098631" y="2802027"/>
            <a:ext cx="938199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>
                <a:latin typeface="Titillium Web"/>
              </a:rPr>
              <a:t>Special prize</a:t>
            </a:r>
            <a:r>
              <a:rPr lang="en-GB" sz="2400" noProof="0">
                <a:latin typeface="Titillium Web"/>
              </a:rPr>
              <a:t>: </a:t>
            </a:r>
            <a:r>
              <a:rPr lang="en-GB" sz="2400" b="1" noProof="0">
                <a:latin typeface="Titillium Web"/>
              </a:rPr>
              <a:t>WATER RESILIENCE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400" noProof="0">
              <a:latin typeface="Titillium Web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noProof="0">
                <a:latin typeface="Titillium Web" panose="00000500000000000000" pitchFamily="2" charset="0"/>
              </a:rPr>
              <a:t>International dimension: NEB Prizes in </a:t>
            </a:r>
            <a:r>
              <a:rPr lang="en-GB" sz="2400" b="1" noProof="0">
                <a:latin typeface="Titillium Web" panose="00000500000000000000" pitchFamily="2" charset="0"/>
              </a:rPr>
              <a:t>BRAZIL &amp; JAPAN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400" noProof="0">
              <a:latin typeface="Titillium Web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noProof="0">
                <a:latin typeface="Titillium Web" panose="00000500000000000000" pitchFamily="2" charset="0"/>
              </a:rPr>
              <a:t>Support to finalists: </a:t>
            </a:r>
            <a:r>
              <a:rPr lang="en-GB" sz="2400" b="1" noProof="0">
                <a:latin typeface="Titillium Web" panose="00000500000000000000" pitchFamily="2" charset="0"/>
              </a:rPr>
              <a:t>ACCELERATOR PROGRAMME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400" b="1" noProof="0">
              <a:latin typeface="Titillium Web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noProof="0">
                <a:latin typeface="Titillium Web" panose="00000500000000000000" pitchFamily="2" charset="0"/>
              </a:rPr>
              <a:t>The Prizes welcome applications from </a:t>
            </a:r>
            <a:r>
              <a:rPr lang="en-GB" sz="2400" b="1" noProof="0">
                <a:latin typeface="Titillium Web" panose="00000500000000000000" pitchFamily="2" charset="0"/>
              </a:rPr>
              <a:t>MOLDOVA</a:t>
            </a:r>
          </a:p>
        </p:txBody>
      </p:sp>
    </p:spTree>
    <p:extLst>
      <p:ext uri="{BB962C8B-B14F-4D97-AF65-F5344CB8AC3E}">
        <p14:creationId xmlns:p14="http://schemas.microsoft.com/office/powerpoint/2010/main" val="383887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4091E-B35F-01CC-F198-DDD433196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7ADE6C3-1EE9-703B-4BF8-60D34AD32B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9A5505-3382-C9B1-4E0A-A46337CEB04F}"/>
              </a:ext>
            </a:extLst>
          </p:cNvPr>
          <p:cNvSpPr txBox="1">
            <a:spLocks/>
          </p:cNvSpPr>
          <p:nvPr/>
        </p:nvSpPr>
        <p:spPr>
          <a:xfrm>
            <a:off x="965026" y="286961"/>
            <a:ext cx="10515600" cy="7419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>
                <a:latin typeface="Titillium Web" panose="00000500000000000000" pitchFamily="2" charset="0"/>
              </a:rPr>
              <a:t>NEB</a:t>
            </a:r>
            <a:r>
              <a:rPr lang="en-GB" sz="5400" b="1">
                <a:latin typeface="Titillium Web" panose="00000500000000000000" pitchFamily="2" charset="0"/>
              </a:rPr>
              <a:t> Prizes 2026 </a:t>
            </a:r>
            <a:r>
              <a:rPr lang="en-GB" sz="4800" b="1">
                <a:latin typeface="Titillium Web" panose="00000500000000000000" pitchFamily="2" charset="0"/>
              </a:rPr>
              <a:t>edition at a glance</a:t>
            </a:r>
            <a:endParaRPr lang="nl-BE" sz="4800" b="1">
              <a:latin typeface="Titillium Web" panose="00000500000000000000" pitchFamily="2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B0B3530-8E27-97FB-48A4-E10E42E4D46B}"/>
              </a:ext>
            </a:extLst>
          </p:cNvPr>
          <p:cNvGrpSpPr/>
          <p:nvPr/>
        </p:nvGrpSpPr>
        <p:grpSpPr>
          <a:xfrm>
            <a:off x="1144456" y="1516419"/>
            <a:ext cx="9313994" cy="4620345"/>
            <a:chOff x="1144456" y="1899482"/>
            <a:chExt cx="9313994" cy="46203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8221D367-C73A-5361-84DB-DAD08D424A5A}"/>
                </a:ext>
              </a:extLst>
            </p:cNvPr>
            <p:cNvSpPr/>
            <p:nvPr/>
          </p:nvSpPr>
          <p:spPr>
            <a:xfrm>
              <a:off x="6816434" y="4781901"/>
              <a:ext cx="3642015" cy="1737926"/>
            </a:xfrm>
            <a:custGeom>
              <a:avLst/>
              <a:gdLst>
                <a:gd name="csX0" fmla="*/ 0 w 2093991"/>
                <a:gd name="csY0" fmla="*/ 135643 h 1356432"/>
                <a:gd name="csX1" fmla="*/ 135643 w 2093991"/>
                <a:gd name="csY1" fmla="*/ 0 h 1356432"/>
                <a:gd name="csX2" fmla="*/ 1958348 w 2093991"/>
                <a:gd name="csY2" fmla="*/ 0 h 1356432"/>
                <a:gd name="csX3" fmla="*/ 2093991 w 2093991"/>
                <a:gd name="csY3" fmla="*/ 135643 h 1356432"/>
                <a:gd name="csX4" fmla="*/ 2093991 w 2093991"/>
                <a:gd name="csY4" fmla="*/ 1220789 h 1356432"/>
                <a:gd name="csX5" fmla="*/ 1958348 w 2093991"/>
                <a:gd name="csY5" fmla="*/ 1356432 h 1356432"/>
                <a:gd name="csX6" fmla="*/ 135643 w 2093991"/>
                <a:gd name="csY6" fmla="*/ 1356432 h 1356432"/>
                <a:gd name="csX7" fmla="*/ 0 w 2093991"/>
                <a:gd name="csY7" fmla="*/ 1220789 h 1356432"/>
                <a:gd name="csX8" fmla="*/ 0 w 2093991"/>
                <a:gd name="csY8" fmla="*/ 135643 h 13564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093991" h="1356432">
                  <a:moveTo>
                    <a:pt x="0" y="135643"/>
                  </a:moveTo>
                  <a:cubicBezTo>
                    <a:pt x="0" y="60729"/>
                    <a:pt x="60729" y="0"/>
                    <a:pt x="135643" y="0"/>
                  </a:cubicBezTo>
                  <a:lnTo>
                    <a:pt x="1958348" y="0"/>
                  </a:lnTo>
                  <a:cubicBezTo>
                    <a:pt x="2033262" y="0"/>
                    <a:pt x="2093991" y="60729"/>
                    <a:pt x="2093991" y="135643"/>
                  </a:cubicBezTo>
                  <a:lnTo>
                    <a:pt x="2093991" y="1220789"/>
                  </a:lnTo>
                  <a:cubicBezTo>
                    <a:pt x="2093991" y="1295703"/>
                    <a:pt x="2033262" y="1356432"/>
                    <a:pt x="1958348" y="1356432"/>
                  </a:cubicBezTo>
                  <a:lnTo>
                    <a:pt x="135643" y="1356432"/>
                  </a:lnTo>
                  <a:cubicBezTo>
                    <a:pt x="60729" y="1356432"/>
                    <a:pt x="0" y="1295703"/>
                    <a:pt x="0" y="1220789"/>
                  </a:cubicBezTo>
                  <a:lnTo>
                    <a:pt x="0" y="135643"/>
                  </a:lnTo>
                  <a:close/>
                </a:path>
              </a:pathLst>
            </a:custGeom>
            <a:ln>
              <a:solidFill>
                <a:srgbClr val="38CBC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9903" tIns="410813" rIns="71706" bIns="71707" numCol="1" spcCol="1270" anchor="t" anchorCtr="0">
              <a:noAutofit/>
            </a:bodyPr>
            <a:lstStyle/>
            <a:p>
              <a:pPr marL="0" lvl="1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BE" sz="1600" b="1" kern="1200">
                  <a:latin typeface="Titillium Web" panose="00000500000000000000" pitchFamily="2" charset="0"/>
                </a:rPr>
                <a:t>2 Winners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BE" sz="1600" b="0" i="1" kern="1200">
                  <a:latin typeface="Titillium Web" panose="00000500000000000000" pitchFamily="2" charset="0"/>
                </a:rPr>
                <a:t>20 000 € </a:t>
              </a:r>
              <a:r>
                <a:rPr lang="fr-BE" sz="1600" b="0" i="1" kern="1200" err="1">
                  <a:latin typeface="Titillium Web" panose="00000500000000000000" pitchFamily="2" charset="0"/>
                </a:rPr>
                <a:t>each</a:t>
              </a:r>
              <a:endParaRPr lang="fr-BE" sz="1600" kern="1200">
                <a:latin typeface="Titillium Web" panose="00000500000000000000" pitchFamily="2" charset="0"/>
              </a:endParaRPr>
            </a:p>
            <a:p>
              <a:pPr marL="0" lvl="1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BE" sz="1600" b="1" kern="1200">
                  <a:latin typeface="Titillium Web" panose="00000500000000000000" pitchFamily="2" charset="0"/>
                </a:rPr>
                <a:t>4 </a:t>
              </a:r>
              <a:r>
                <a:rPr lang="fr-BE" sz="1600" b="1" kern="1200" err="1">
                  <a:latin typeface="Titillium Web" panose="00000500000000000000" pitchFamily="2" charset="0"/>
                </a:rPr>
                <a:t>Runners</a:t>
              </a:r>
              <a:r>
                <a:rPr lang="fr-BE" sz="1600" b="1" kern="1200">
                  <a:latin typeface="Titillium Web" panose="00000500000000000000" pitchFamily="2" charset="0"/>
                </a:rPr>
                <a:t>-up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BE" sz="1600" i="1" kern="1200">
                  <a:latin typeface="Titillium Web" panose="00000500000000000000" pitchFamily="2" charset="0"/>
                </a:rPr>
                <a:t>5000 € </a:t>
              </a:r>
              <a:r>
                <a:rPr lang="fr-BE" sz="1600" i="1" kern="1200" err="1">
                  <a:latin typeface="Titillium Web" panose="00000500000000000000" pitchFamily="2" charset="0"/>
                </a:rPr>
                <a:t>each</a:t>
              </a:r>
              <a:r>
                <a:rPr lang="fr-BE" sz="1600" i="1" kern="1200">
                  <a:latin typeface="Titillium Web" panose="00000500000000000000" pitchFamily="2" charset="0"/>
                </a:rPr>
                <a:t> </a:t>
              </a:r>
              <a:endParaRPr lang="fr-BE" sz="1600" kern="1200">
                <a:latin typeface="Titillium Web" panose="00000500000000000000" pitchFamily="2" charset="0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AE48D76D-6DDA-977F-D3ED-4BB745659024}"/>
                </a:ext>
              </a:extLst>
            </p:cNvPr>
            <p:cNvSpPr/>
            <p:nvPr/>
          </p:nvSpPr>
          <p:spPr>
            <a:xfrm>
              <a:off x="1186774" y="4781900"/>
              <a:ext cx="3266473" cy="1737927"/>
            </a:xfrm>
            <a:custGeom>
              <a:avLst/>
              <a:gdLst>
                <a:gd name="csX0" fmla="*/ 0 w 2093991"/>
                <a:gd name="csY0" fmla="*/ 135643 h 1356432"/>
                <a:gd name="csX1" fmla="*/ 135643 w 2093991"/>
                <a:gd name="csY1" fmla="*/ 0 h 1356432"/>
                <a:gd name="csX2" fmla="*/ 1958348 w 2093991"/>
                <a:gd name="csY2" fmla="*/ 0 h 1356432"/>
                <a:gd name="csX3" fmla="*/ 2093991 w 2093991"/>
                <a:gd name="csY3" fmla="*/ 135643 h 1356432"/>
                <a:gd name="csX4" fmla="*/ 2093991 w 2093991"/>
                <a:gd name="csY4" fmla="*/ 1220789 h 1356432"/>
                <a:gd name="csX5" fmla="*/ 1958348 w 2093991"/>
                <a:gd name="csY5" fmla="*/ 1356432 h 1356432"/>
                <a:gd name="csX6" fmla="*/ 135643 w 2093991"/>
                <a:gd name="csY6" fmla="*/ 1356432 h 1356432"/>
                <a:gd name="csX7" fmla="*/ 0 w 2093991"/>
                <a:gd name="csY7" fmla="*/ 1220789 h 1356432"/>
                <a:gd name="csX8" fmla="*/ 0 w 2093991"/>
                <a:gd name="csY8" fmla="*/ 135643 h 13564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093991" h="1356432">
                  <a:moveTo>
                    <a:pt x="0" y="135643"/>
                  </a:moveTo>
                  <a:cubicBezTo>
                    <a:pt x="0" y="60729"/>
                    <a:pt x="60729" y="0"/>
                    <a:pt x="135643" y="0"/>
                  </a:cubicBezTo>
                  <a:lnTo>
                    <a:pt x="1958348" y="0"/>
                  </a:lnTo>
                  <a:cubicBezTo>
                    <a:pt x="2033262" y="0"/>
                    <a:pt x="2093991" y="60729"/>
                    <a:pt x="2093991" y="135643"/>
                  </a:cubicBezTo>
                  <a:lnTo>
                    <a:pt x="2093991" y="1220789"/>
                  </a:lnTo>
                  <a:cubicBezTo>
                    <a:pt x="2093991" y="1295703"/>
                    <a:pt x="2033262" y="1356432"/>
                    <a:pt x="1958348" y="1356432"/>
                  </a:cubicBezTo>
                  <a:lnTo>
                    <a:pt x="135643" y="1356432"/>
                  </a:lnTo>
                  <a:cubicBezTo>
                    <a:pt x="60729" y="1356432"/>
                    <a:pt x="0" y="1295703"/>
                    <a:pt x="0" y="1220789"/>
                  </a:cubicBezTo>
                  <a:lnTo>
                    <a:pt x="0" y="135643"/>
                  </a:lnTo>
                  <a:close/>
                </a:path>
              </a:pathLst>
            </a:custGeom>
            <a:ln>
              <a:solidFill>
                <a:srgbClr val="BBDE5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706" tIns="410813" rIns="699903" bIns="71707" numCol="1" spcCol="1270" anchor="t" anchorCtr="0">
              <a:noAutofit/>
            </a:bodyPr>
            <a:lstStyle/>
            <a:p>
              <a:pPr marL="0" lvl="1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BE" sz="1600" b="1" kern="1200">
                  <a:latin typeface="Titillium Web" panose="00000500000000000000" pitchFamily="2" charset="0"/>
                </a:rPr>
                <a:t>1 Winner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BE" sz="1600" b="0" i="1" kern="1200">
                  <a:latin typeface="Titillium Web" panose="00000500000000000000" pitchFamily="2" charset="0"/>
                </a:rPr>
                <a:t>20 000 € </a:t>
              </a:r>
              <a:endParaRPr lang="fr-BE" sz="1600" kern="1200">
                <a:latin typeface="Titillium Web" panose="00000500000000000000" pitchFamily="2" charset="0"/>
              </a:endParaRPr>
            </a:p>
            <a:p>
              <a:pPr marL="0" lvl="1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BE" sz="1600" b="1" kern="1200">
                  <a:latin typeface="Titillium Web" panose="00000500000000000000" pitchFamily="2" charset="0"/>
                </a:rPr>
                <a:t>2 </a:t>
              </a:r>
              <a:r>
                <a:rPr lang="fr-BE" sz="1600" b="1" kern="1200" err="1">
                  <a:latin typeface="Titillium Web" panose="00000500000000000000" pitchFamily="2" charset="0"/>
                </a:rPr>
                <a:t>Runners</a:t>
              </a:r>
              <a:r>
                <a:rPr lang="fr-BE" sz="1600" b="1" kern="1200">
                  <a:latin typeface="Titillium Web" panose="00000500000000000000" pitchFamily="2" charset="0"/>
                </a:rPr>
                <a:t>-up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BE" sz="1600" b="0" i="1" kern="1200">
                  <a:latin typeface="Titillium Web" panose="00000500000000000000" pitchFamily="2" charset="0"/>
                </a:rPr>
                <a:t>5000 € </a:t>
              </a:r>
              <a:r>
                <a:rPr lang="fr-BE" sz="1600" b="0" i="1" kern="1200" err="1">
                  <a:latin typeface="Titillium Web" panose="00000500000000000000" pitchFamily="2" charset="0"/>
                </a:rPr>
                <a:t>each</a:t>
              </a:r>
              <a:endParaRPr lang="fr-BE" sz="1600" kern="1200">
                <a:latin typeface="Titillium Web" panose="00000500000000000000" pitchFamily="2" charset="0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BA1ECC99-F136-3BBD-826E-233B857ECDE4}"/>
                </a:ext>
              </a:extLst>
            </p:cNvPr>
            <p:cNvSpPr/>
            <p:nvPr/>
          </p:nvSpPr>
          <p:spPr>
            <a:xfrm>
              <a:off x="6816436" y="1899482"/>
              <a:ext cx="3642014" cy="1737927"/>
            </a:xfrm>
            <a:custGeom>
              <a:avLst/>
              <a:gdLst>
                <a:gd name="csX0" fmla="*/ 0 w 2093991"/>
                <a:gd name="csY0" fmla="*/ 135643 h 1356432"/>
                <a:gd name="csX1" fmla="*/ 135643 w 2093991"/>
                <a:gd name="csY1" fmla="*/ 0 h 1356432"/>
                <a:gd name="csX2" fmla="*/ 1958348 w 2093991"/>
                <a:gd name="csY2" fmla="*/ 0 h 1356432"/>
                <a:gd name="csX3" fmla="*/ 2093991 w 2093991"/>
                <a:gd name="csY3" fmla="*/ 135643 h 1356432"/>
                <a:gd name="csX4" fmla="*/ 2093991 w 2093991"/>
                <a:gd name="csY4" fmla="*/ 1220789 h 1356432"/>
                <a:gd name="csX5" fmla="*/ 1958348 w 2093991"/>
                <a:gd name="csY5" fmla="*/ 1356432 h 1356432"/>
                <a:gd name="csX6" fmla="*/ 135643 w 2093991"/>
                <a:gd name="csY6" fmla="*/ 1356432 h 1356432"/>
                <a:gd name="csX7" fmla="*/ 0 w 2093991"/>
                <a:gd name="csY7" fmla="*/ 1220789 h 1356432"/>
                <a:gd name="csX8" fmla="*/ 0 w 2093991"/>
                <a:gd name="csY8" fmla="*/ 135643 h 13564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093991" h="1356432">
                  <a:moveTo>
                    <a:pt x="0" y="135643"/>
                  </a:moveTo>
                  <a:cubicBezTo>
                    <a:pt x="0" y="60729"/>
                    <a:pt x="60729" y="0"/>
                    <a:pt x="135643" y="0"/>
                  </a:cubicBezTo>
                  <a:lnTo>
                    <a:pt x="1958348" y="0"/>
                  </a:lnTo>
                  <a:cubicBezTo>
                    <a:pt x="2033262" y="0"/>
                    <a:pt x="2093991" y="60729"/>
                    <a:pt x="2093991" y="135643"/>
                  </a:cubicBezTo>
                  <a:lnTo>
                    <a:pt x="2093991" y="1220789"/>
                  </a:lnTo>
                  <a:cubicBezTo>
                    <a:pt x="2093991" y="1295703"/>
                    <a:pt x="2033262" y="1356432"/>
                    <a:pt x="1958348" y="1356432"/>
                  </a:cubicBezTo>
                  <a:lnTo>
                    <a:pt x="135643" y="1356432"/>
                  </a:lnTo>
                  <a:cubicBezTo>
                    <a:pt x="60729" y="1356432"/>
                    <a:pt x="0" y="1295703"/>
                    <a:pt x="0" y="1220789"/>
                  </a:cubicBezTo>
                  <a:lnTo>
                    <a:pt x="0" y="135643"/>
                  </a:lnTo>
                  <a:close/>
                </a:path>
              </a:pathLst>
            </a:custGeom>
            <a:ln>
              <a:solidFill>
                <a:srgbClr val="52C9A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9903" tIns="71706" rIns="71706" bIns="410814" numCol="1" spcCol="1270" anchor="t" anchorCtr="0">
              <a:noAutofit/>
            </a:bodyPr>
            <a:lstStyle/>
            <a:p>
              <a:pPr marL="0" lvl="1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BE" sz="1600" b="1" kern="1200">
                  <a:latin typeface="Titillium Web" panose="00000500000000000000" pitchFamily="2" charset="0"/>
                </a:rPr>
                <a:t>4 </a:t>
              </a:r>
              <a:r>
                <a:rPr lang="fr-BE" sz="1600" b="1" kern="1200" err="1">
                  <a:latin typeface="Titillium Web" panose="00000500000000000000" pitchFamily="2" charset="0"/>
                </a:rPr>
                <a:t>Category</a:t>
              </a:r>
              <a:r>
                <a:rPr lang="fr-BE" sz="1600" b="1" kern="1200">
                  <a:latin typeface="Titillium Web" panose="00000500000000000000" pitchFamily="2" charset="0"/>
                </a:rPr>
                <a:t> winners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BE" sz="1600" b="0" i="1" kern="1200">
                  <a:latin typeface="Titillium Web" panose="00000500000000000000" pitchFamily="2" charset="0"/>
                </a:rPr>
                <a:t>15 000 €  </a:t>
              </a:r>
              <a:r>
                <a:rPr lang="fr-BE" sz="1600" b="0" i="1" kern="1200" err="1">
                  <a:latin typeface="Titillium Web" panose="00000500000000000000" pitchFamily="2" charset="0"/>
                </a:rPr>
                <a:t>each</a:t>
              </a:r>
              <a:endParaRPr lang="fr-BE" sz="1600" kern="1200">
                <a:latin typeface="Titillium Web" panose="00000500000000000000" pitchFamily="2" charset="0"/>
              </a:endParaRPr>
            </a:p>
            <a:p>
              <a:pPr marL="0" lvl="1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BE" sz="1600" b="1" kern="1200">
                  <a:latin typeface="Titillium Web" panose="00000500000000000000" pitchFamily="2" charset="0"/>
                </a:rPr>
                <a:t>1 Public vote winner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BE" sz="1600" b="0" i="1" kern="1200">
                  <a:latin typeface="Titillium Web" panose="00000500000000000000" pitchFamily="2" charset="0"/>
                </a:rPr>
                <a:t>15 000 € </a:t>
              </a:r>
              <a:endParaRPr lang="fr-BE" sz="1600" kern="1200">
                <a:latin typeface="Titillium Web" panose="00000500000000000000" pitchFamily="2" charset="0"/>
              </a:endParaRPr>
            </a:p>
            <a:p>
              <a:pPr marL="0" lvl="1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BE" sz="1600" b="1" kern="1200">
                  <a:latin typeface="Titillium Web" panose="00000500000000000000" pitchFamily="2" charset="0"/>
                </a:rPr>
                <a:t>4 </a:t>
              </a:r>
              <a:r>
                <a:rPr lang="fr-BE" sz="1600" b="1" kern="1200" err="1">
                  <a:latin typeface="Titillium Web" panose="00000500000000000000" pitchFamily="2" charset="0"/>
                </a:rPr>
                <a:t>Runners</a:t>
              </a:r>
              <a:r>
                <a:rPr lang="fr-BE" sz="1600" b="1" kern="1200">
                  <a:latin typeface="Titillium Web" panose="00000500000000000000" pitchFamily="2" charset="0"/>
                </a:rPr>
                <a:t>-up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BE" sz="1600" i="1" kern="1200">
                  <a:latin typeface="Titillium Web" panose="00000500000000000000" pitchFamily="2" charset="0"/>
                </a:rPr>
                <a:t>5000 € </a:t>
              </a:r>
              <a:r>
                <a:rPr lang="fr-BE" sz="1600" i="1" kern="1200" err="1">
                  <a:latin typeface="Titillium Web" panose="00000500000000000000" pitchFamily="2" charset="0"/>
                </a:rPr>
                <a:t>each</a:t>
              </a:r>
              <a:r>
                <a:rPr lang="fr-BE" sz="1600" i="1" kern="1200">
                  <a:latin typeface="Titillium Web" panose="00000500000000000000" pitchFamily="2" charset="0"/>
                </a:rPr>
                <a:t> </a:t>
              </a: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58DD1FA-7431-C9A8-D745-59EA47D6E630}"/>
                </a:ext>
              </a:extLst>
            </p:cNvPr>
            <p:cNvSpPr/>
            <p:nvPr/>
          </p:nvSpPr>
          <p:spPr>
            <a:xfrm>
              <a:off x="1144456" y="1899483"/>
              <a:ext cx="3308791" cy="1737928"/>
            </a:xfrm>
            <a:custGeom>
              <a:avLst/>
              <a:gdLst>
                <a:gd name="csX0" fmla="*/ 0 w 2093991"/>
                <a:gd name="csY0" fmla="*/ 135643 h 1356432"/>
                <a:gd name="csX1" fmla="*/ 135643 w 2093991"/>
                <a:gd name="csY1" fmla="*/ 0 h 1356432"/>
                <a:gd name="csX2" fmla="*/ 1958348 w 2093991"/>
                <a:gd name="csY2" fmla="*/ 0 h 1356432"/>
                <a:gd name="csX3" fmla="*/ 2093991 w 2093991"/>
                <a:gd name="csY3" fmla="*/ 135643 h 1356432"/>
                <a:gd name="csX4" fmla="*/ 2093991 w 2093991"/>
                <a:gd name="csY4" fmla="*/ 1220789 h 1356432"/>
                <a:gd name="csX5" fmla="*/ 1958348 w 2093991"/>
                <a:gd name="csY5" fmla="*/ 1356432 h 1356432"/>
                <a:gd name="csX6" fmla="*/ 135643 w 2093991"/>
                <a:gd name="csY6" fmla="*/ 1356432 h 1356432"/>
                <a:gd name="csX7" fmla="*/ 0 w 2093991"/>
                <a:gd name="csY7" fmla="*/ 1220789 h 1356432"/>
                <a:gd name="csX8" fmla="*/ 0 w 2093991"/>
                <a:gd name="csY8" fmla="*/ 135643 h 135643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093991" h="1356432">
                  <a:moveTo>
                    <a:pt x="0" y="135643"/>
                  </a:moveTo>
                  <a:cubicBezTo>
                    <a:pt x="0" y="60729"/>
                    <a:pt x="60729" y="0"/>
                    <a:pt x="135643" y="0"/>
                  </a:cubicBezTo>
                  <a:lnTo>
                    <a:pt x="1958348" y="0"/>
                  </a:lnTo>
                  <a:cubicBezTo>
                    <a:pt x="2033262" y="0"/>
                    <a:pt x="2093991" y="60729"/>
                    <a:pt x="2093991" y="135643"/>
                  </a:cubicBezTo>
                  <a:lnTo>
                    <a:pt x="2093991" y="1220789"/>
                  </a:lnTo>
                  <a:cubicBezTo>
                    <a:pt x="2093991" y="1295703"/>
                    <a:pt x="2033262" y="1356432"/>
                    <a:pt x="1958348" y="1356432"/>
                  </a:cubicBezTo>
                  <a:lnTo>
                    <a:pt x="135643" y="1356432"/>
                  </a:lnTo>
                  <a:cubicBezTo>
                    <a:pt x="60729" y="1356432"/>
                    <a:pt x="0" y="1295703"/>
                    <a:pt x="0" y="1220789"/>
                  </a:cubicBezTo>
                  <a:lnTo>
                    <a:pt x="0" y="135643"/>
                  </a:lnTo>
                  <a:close/>
                </a:path>
              </a:pathLst>
            </a:custGeom>
            <a:ln>
              <a:solidFill>
                <a:srgbClr val="DDE62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706" tIns="71706" rIns="699903" bIns="410814" numCol="1" spcCol="1270" anchor="t" anchorCtr="0">
              <a:noAutofit/>
            </a:bodyPr>
            <a:lstStyle/>
            <a:p>
              <a:pPr marL="0" lvl="1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BE" sz="1600" b="1" kern="1200">
                  <a:latin typeface="Titillium Web" panose="00000500000000000000" pitchFamily="2" charset="0"/>
                </a:rPr>
                <a:t>4 </a:t>
              </a:r>
              <a:r>
                <a:rPr lang="fr-BE" sz="1600" b="1" kern="1200" err="1">
                  <a:latin typeface="Titillium Web" panose="00000500000000000000" pitchFamily="2" charset="0"/>
                </a:rPr>
                <a:t>Category</a:t>
              </a:r>
              <a:r>
                <a:rPr lang="fr-BE" sz="1600" b="1" kern="1200">
                  <a:latin typeface="Titillium Web" panose="00000500000000000000" pitchFamily="2" charset="0"/>
                </a:rPr>
                <a:t> winners</a:t>
              </a:r>
              <a:endParaRPr lang="fr-BE" sz="1600" b="1" i="1" kern="1200">
                <a:latin typeface="Titillium Web" panose="00000500000000000000" pitchFamily="2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BE" sz="1600" b="0" i="1" kern="1200">
                  <a:latin typeface="Titillium Web" panose="00000500000000000000" pitchFamily="2" charset="0"/>
                </a:rPr>
                <a:t>20 000 €  </a:t>
              </a:r>
              <a:r>
                <a:rPr lang="fr-BE" sz="1600" b="0" i="1" kern="1200" err="1">
                  <a:latin typeface="Titillium Web" panose="00000500000000000000" pitchFamily="2" charset="0"/>
                </a:rPr>
                <a:t>each</a:t>
              </a:r>
              <a:endParaRPr lang="fr-BE" sz="1600" b="0" i="1" kern="1200">
                <a:latin typeface="Titillium Web" panose="00000500000000000000" pitchFamily="2" charset="0"/>
              </a:endParaRPr>
            </a:p>
            <a:p>
              <a:pPr marL="0" lvl="1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BE" sz="1600" b="1" kern="1200">
                  <a:latin typeface="Titillium Web" panose="00000500000000000000" pitchFamily="2" charset="0"/>
                </a:rPr>
                <a:t>1 Public vote winner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BE" sz="1600" b="0" i="1" kern="1200">
                  <a:latin typeface="Titillium Web" panose="00000500000000000000" pitchFamily="2" charset="0"/>
                </a:rPr>
                <a:t>20 000 €</a:t>
              </a:r>
              <a:endParaRPr lang="fr-BE" sz="1600" b="0" kern="1200">
                <a:latin typeface="Titillium Web" panose="00000500000000000000" pitchFamily="2" charset="0"/>
              </a:endParaRPr>
            </a:p>
            <a:p>
              <a:pPr marL="0" lvl="1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BE" sz="1600" b="1" kern="1200">
                  <a:latin typeface="Titillium Web" panose="00000500000000000000" pitchFamily="2" charset="0"/>
                </a:rPr>
                <a:t>4 </a:t>
              </a:r>
              <a:r>
                <a:rPr lang="fr-BE" sz="1600" b="1" kern="1200" err="1">
                  <a:latin typeface="Titillium Web" panose="00000500000000000000" pitchFamily="2" charset="0"/>
                </a:rPr>
                <a:t>Runners</a:t>
              </a:r>
              <a:r>
                <a:rPr lang="fr-BE" sz="1600" b="1" kern="1200">
                  <a:latin typeface="Titillium Web" panose="00000500000000000000" pitchFamily="2" charset="0"/>
                </a:rPr>
                <a:t>-up</a:t>
              </a: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fr-BE" sz="1600" b="0" i="1" kern="1200">
                  <a:latin typeface="Titillium Web" panose="00000500000000000000" pitchFamily="2" charset="0"/>
                </a:rPr>
                <a:t>5000 € </a:t>
              </a:r>
              <a:r>
                <a:rPr lang="fr-BE" sz="1600" b="0" i="1" kern="1200" err="1">
                  <a:latin typeface="Titillium Web" panose="00000500000000000000" pitchFamily="2" charset="0"/>
                </a:rPr>
                <a:t>each</a:t>
              </a:r>
              <a:endParaRPr lang="fr-BE" sz="1600" b="0" i="1" kern="1200">
                <a:latin typeface="Titillium Web" panose="00000500000000000000" pitchFamily="2" charset="0"/>
              </a:endParaRPr>
            </a:p>
          </p:txBody>
        </p:sp>
      </p:grpSp>
      <p:pic>
        <p:nvPicPr>
          <p:cNvPr id="14" name="Image 13" descr="Une image contenant texte, cercle, disque compact, capture d’écran&#10;&#10;Description générée automatiquement">
            <a:extLst>
              <a:ext uri="{FF2B5EF4-FFF2-40B4-BE49-F238E27FC236}">
                <a16:creationId xmlns:a16="http://schemas.microsoft.com/office/drawing/2014/main" id="{2AD34BEA-1E1C-C314-67E2-9CD2AE476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034" y="1028886"/>
            <a:ext cx="5959061" cy="5914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70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164A3-141A-DCF9-D5E7-BF6B36438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77CF0F8-85D4-92ED-F0E4-2CBAB195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D671B5-BE40-AD53-D239-29645464FB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353"/>
          <a:stretch>
            <a:fillRect/>
          </a:stretch>
        </p:blipFill>
        <p:spPr>
          <a:xfrm>
            <a:off x="899961" y="1841500"/>
            <a:ext cx="11292039" cy="4251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D7759-DC1F-1833-2CE8-84758BD61037}"/>
              </a:ext>
            </a:extLst>
          </p:cNvPr>
          <p:cNvSpPr txBox="1">
            <a:spLocks/>
          </p:cNvSpPr>
          <p:nvPr/>
        </p:nvSpPr>
        <p:spPr>
          <a:xfrm>
            <a:off x="114300" y="-1089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>
                <a:latin typeface="Titillium Web" panose="00000500000000000000" pitchFamily="2" charset="0"/>
              </a:rPr>
              <a:t>What type of projects or concepts? </a:t>
            </a:r>
            <a:endParaRPr lang="fr-BE" sz="4000" b="1">
              <a:solidFill>
                <a:srgbClr val="424238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85B8043-86E0-6475-505B-65F12C48DEA4}"/>
              </a:ext>
            </a:extLst>
          </p:cNvPr>
          <p:cNvSpPr txBox="1"/>
          <p:nvPr/>
        </p:nvSpPr>
        <p:spPr>
          <a:xfrm>
            <a:off x="2146011" y="2261733"/>
            <a:ext cx="103087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 kern="1200">
                <a:solidFill>
                  <a:schemeClr val="tx1"/>
                </a:solidFill>
                <a:effectLst/>
                <a:latin typeface="Titillium Web" panose="00000500000000000000" pitchFamily="2" charset="0"/>
              </a:rPr>
              <a:t>The project or concept integrates and promotes the</a:t>
            </a:r>
            <a:r>
              <a:rPr lang="en-US" sz="2400" b="1">
                <a:latin typeface="Titillium Web" panose="00000500000000000000" pitchFamily="2" charset="0"/>
              </a:rPr>
              <a:t> </a:t>
            </a:r>
            <a:r>
              <a:rPr lang="en-US" sz="2400" b="1" i="0" kern="1200">
                <a:solidFill>
                  <a:schemeClr val="tx1"/>
                </a:solidFill>
                <a:effectLst/>
                <a:latin typeface="Titillium Web" panose="00000500000000000000" pitchFamily="2" charset="0"/>
              </a:rPr>
              <a:t>NEB values and working principles</a:t>
            </a:r>
            <a:r>
              <a:rPr lang="en-US" sz="2400" b="0" i="0" kern="1200">
                <a:solidFill>
                  <a:schemeClr val="tx1"/>
                </a:solidFill>
                <a:effectLst/>
                <a:latin typeface="Titillium Web" panose="00000500000000000000" pitchFamily="2" charset="0"/>
              </a:rPr>
              <a:t>, and improve</a:t>
            </a:r>
            <a:r>
              <a:rPr lang="en-US" sz="2400">
                <a:latin typeface="Titillium Web" panose="00000500000000000000" pitchFamily="2" charset="0"/>
              </a:rPr>
              <a:t>s - or aims to improve -</a:t>
            </a:r>
            <a:r>
              <a:rPr lang="en-US" sz="2400" b="0" i="0" kern="1200">
                <a:solidFill>
                  <a:schemeClr val="tx1"/>
                </a:solidFill>
                <a:effectLst/>
                <a:latin typeface="Titillium Web" panose="00000500000000000000" pitchFamily="2" charset="0"/>
              </a:rPr>
              <a:t> the quality of life for people and communities in the long term.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0" i="0" kern="1200">
              <a:solidFill>
                <a:schemeClr val="tx1"/>
              </a:solidFill>
              <a:effectLst/>
              <a:latin typeface="Titillium Web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0" i="0" kern="1200">
                <a:solidFill>
                  <a:schemeClr val="tx1"/>
                </a:solidFill>
                <a:effectLst/>
                <a:latin typeface="Titillium Web" panose="00000500000000000000" pitchFamily="2" charset="0"/>
              </a:rPr>
              <a:t>Each application must be </a:t>
            </a:r>
            <a:r>
              <a:rPr lang="en-US" sz="2400" b="1" i="0" kern="1200">
                <a:solidFill>
                  <a:schemeClr val="tx1"/>
                </a:solidFill>
                <a:effectLst/>
                <a:latin typeface="Titillium Web" panose="00000500000000000000" pitchFamily="2" charset="0"/>
              </a:rPr>
              <a:t>related to a specific location or region</a:t>
            </a:r>
            <a:r>
              <a:rPr lang="en-US" sz="2400" b="0" i="0" kern="1200">
                <a:solidFill>
                  <a:schemeClr val="tx1"/>
                </a:solidFill>
                <a:effectLst/>
                <a:latin typeface="Titillium Web" panose="00000500000000000000" pitchFamily="2" charset="0"/>
              </a:rPr>
              <a:t>, with a clear target group and defined objectives.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0" i="0" kern="1200">
              <a:solidFill>
                <a:schemeClr val="tx1"/>
              </a:solidFill>
              <a:effectLst/>
              <a:latin typeface="Titillium Web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0" i="0" kern="1200">
                <a:solidFill>
                  <a:schemeClr val="tx1"/>
                </a:solidFill>
                <a:effectLst/>
                <a:latin typeface="Titillium Web" panose="00000500000000000000" pitchFamily="2" charset="0"/>
              </a:rPr>
              <a:t>Projects or concepts that cannot be replicated in other contexts are not eligible. </a:t>
            </a:r>
          </a:p>
        </p:txBody>
      </p:sp>
    </p:spTree>
    <p:extLst>
      <p:ext uri="{BB962C8B-B14F-4D97-AF65-F5344CB8AC3E}">
        <p14:creationId xmlns:p14="http://schemas.microsoft.com/office/powerpoint/2010/main" val="8390923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len\AppData\Local\Templafy\AddIns\PowerPointVsto\59762abc-91e3-4e17-8ae2-b0b5b3a3694b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len\AppData\Local\Templafy\AddIns\PowerPointVsto\ee838985-1151-479a-879c-570461d9ac56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len\AppData\Local\Templafy\AddIns\PowerPointVsto\ee838985-1151-479a-879c-570461d9ac56.jpeg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C58A743B75439E998981FB07EF26" ma:contentTypeVersion="11" ma:contentTypeDescription="Create a new document." ma:contentTypeScope="" ma:versionID="76de25aa0d31f7a101f710172defd606">
  <xsd:schema xmlns:xsd="http://www.w3.org/2001/XMLSchema" xmlns:xs="http://www.w3.org/2001/XMLSchema" xmlns:p="http://schemas.microsoft.com/office/2006/metadata/properties" xmlns:ns2="77dfcb89-7363-44ed-9009-efb5c6fe74ac" xmlns:ns3="55fa0ed3-ba55-41d1-abe7-6ea88109b5d1" targetNamespace="http://schemas.microsoft.com/office/2006/metadata/properties" ma:root="true" ma:fieldsID="a749d65b8235c62b2bcdc1cc19ff982f" ns2:_="" ns3:_="">
    <xsd:import namespace="77dfcb89-7363-44ed-9009-efb5c6fe74ac"/>
    <xsd:import namespace="55fa0ed3-ba55-41d1-abe7-6ea88109b5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fcb89-7363-44ed-9009-efb5c6fe74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a0ed3-ba55-41d1-abe7-6ea88109b5d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458a8e4-caa0-498d-8e4f-9e1ab424f44a}" ma:internalName="TaxCatchAll" ma:showField="CatchAllData" ma:web="55fa0ed3-ba55-41d1-abe7-6ea88109b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fa0ed3-ba55-41d1-abe7-6ea88109b5d1" xsi:nil="true"/>
    <lcf76f155ced4ddcb4097134ff3c332f xmlns="77dfcb89-7363-44ed-9009-efb5c6fe74a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ADBBDB-857A-4D62-A6BF-588AB681F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BCEC6B-1C92-4C69-A98B-78A39D19E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fcb89-7363-44ed-9009-efb5c6fe74ac"/>
    <ds:schemaRef ds:uri="55fa0ed3-ba55-41d1-abe7-6ea88109b5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64C87C-995D-42AC-9ED3-C858AADD3E01}">
  <ds:schemaRefs>
    <ds:schemaRef ds:uri="http://purl.org/dc/terms/"/>
    <ds:schemaRef ds:uri="http://purl.org/dc/dcmitype/"/>
    <ds:schemaRef ds:uri="http://schemas.microsoft.com/office/2006/documentManagement/types"/>
    <ds:schemaRef ds:uri="77dfcb89-7363-44ed-9009-efb5c6fe74a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5fa0ed3-ba55-41d1-abe7-6ea88109b5d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1391</Words>
  <Application>Microsoft Office PowerPoint</Application>
  <PresentationFormat>Widescreen</PresentationFormat>
  <Paragraphs>219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Parsa, Spenta</dc:creator>
  <cp:lastModifiedBy>Samuel Elrington</cp:lastModifiedBy>
  <cp:revision>3</cp:revision>
  <dcterms:created xsi:type="dcterms:W3CDTF">2026-02-22T23:04:56Z</dcterms:created>
  <dcterms:modified xsi:type="dcterms:W3CDTF">2026-03-09T09:13:17Z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CG_PML_LeadUnit">
    <vt:lpwstr>1;#Com|91be7a05-0945-a784-da6c-191e4d516dea</vt:lpwstr>
  </property>
  <property fmtid="{D5CDD505-2E9C-101B-9397-08002B2CF9AE}" pid="3" name="GCG_PML_Sector">
    <vt:lpwstr>9;#COMMUNICATION|ebc27f1f-b863-4d4d-abe6-ca23350f1598</vt:lpwstr>
  </property>
  <property fmtid="{D5CDD505-2E9C-101B-9397-08002B2CF9AE}" pid="4" name="GCG_PDoc_Hierarchy">
    <vt:lpwstr>12;#02-Implementation|8c557e85-3b5a-4fad-9e4e-5dbb79834368</vt:lpwstr>
  </property>
  <property fmtid="{D5CDD505-2E9C-101B-9397-08002B2CF9AE}" pid="5" name="GCG_PML_NatureOfContract">
    <vt:lpwstr>2;#Time ＆ Material|c684b1da-f893-427f-aa54-5af376496c76</vt:lpwstr>
  </property>
  <property fmtid="{D5CDD505-2E9C-101B-9397-08002B2CF9AE}" pid="6" name="GCG_PML_Country">
    <vt:lpwstr>7;#Belgium|215c9f7d-a693-454f-9b23-42466d4f9576</vt:lpwstr>
  </property>
  <property fmtid="{D5CDD505-2E9C-101B-9397-08002B2CF9AE}" pid="7" name="GCG_PML_Unit">
    <vt:lpwstr>1;#Com|91be7a05-0945-a784-da6c-191e4d516dea</vt:lpwstr>
  </property>
  <property fmtid="{D5CDD505-2E9C-101B-9397-08002B2CF9AE}" pid="8" name="GCG_PML_SDG">
    <vt:lpwstr/>
  </property>
  <property fmtid="{D5CDD505-2E9C-101B-9397-08002B2CF9AE}" pid="9" name="GCG_PML_Beneficiary">
    <vt:lpwstr>11;#Ramboll A/S|2bd52706-0c51-447d-85b1-1e67c5338abe</vt:lpwstr>
  </property>
  <property fmtid="{D5CDD505-2E9C-101B-9397-08002B2CF9AE}" pid="10" name="GCG_PML_TechnicalFields">
    <vt:lpwstr>10;#Communication|e78e3ec7-70bd-4cc0-abad-24308b3e17a7</vt:lpwstr>
  </property>
  <property fmtid="{D5CDD505-2E9C-101B-9397-08002B2CF9AE}" pid="11" name="GCG_PML_ServiceLine">
    <vt:lpwstr/>
  </property>
  <property fmtid="{D5CDD505-2E9C-101B-9397-08002B2CF9AE}" pid="12" name="GCG_PML_Region">
    <vt:lpwstr>3;#Western Europe|8871c1ee-64d1-46cb-811b-140ad92c009f;#4;#Europe ＆ Central Asia|fb72a473-b246-49e0-bcf4-5be0d2c6efcc;#5;#EU Member States|38612e80-6003-4ce7-af68-85c04bce5180;#6;#European Economic Area|943a8c03-5a98-407c-b0cf-a70481c69969</vt:lpwstr>
  </property>
  <property fmtid="{D5CDD505-2E9C-101B-9397-08002B2CF9AE}" pid="13" name="GCG_PML_Financier">
    <vt:lpwstr>8;#EU - European Union|b05e4926-cd10-4aa1-a755-88a1fa9d24c8</vt:lpwstr>
  </property>
  <property fmtid="{D5CDD505-2E9C-101B-9397-08002B2CF9AE}" pid="14" name="MSIP_Label_20ea7001-5c24-4702-a3ac-e436ccb02747_Enabled">
    <vt:lpwstr>true</vt:lpwstr>
  </property>
  <property fmtid="{D5CDD505-2E9C-101B-9397-08002B2CF9AE}" pid="15" name="MSIP_Label_20ea7001-5c24-4702-a3ac-e436ccb02747_SetDate">
    <vt:lpwstr>2026-02-25T13:10:15Z</vt:lpwstr>
  </property>
  <property fmtid="{D5CDD505-2E9C-101B-9397-08002B2CF9AE}" pid="16" name="MSIP_Label_20ea7001-5c24-4702-a3ac-e436ccb02747_Method">
    <vt:lpwstr>Standard</vt:lpwstr>
  </property>
  <property fmtid="{D5CDD505-2E9C-101B-9397-08002B2CF9AE}" pid="17" name="MSIP_Label_20ea7001-5c24-4702-a3ac-e436ccb02747_Name">
    <vt:lpwstr>Confidential</vt:lpwstr>
  </property>
  <property fmtid="{D5CDD505-2E9C-101B-9397-08002B2CF9AE}" pid="18" name="MSIP_Label_20ea7001-5c24-4702-a3ac-e436ccb02747_SiteId">
    <vt:lpwstr>c8823c91-be81-4f89-b024-6c3dd789c106</vt:lpwstr>
  </property>
  <property fmtid="{D5CDD505-2E9C-101B-9397-08002B2CF9AE}" pid="19" name="MSIP_Label_20ea7001-5c24-4702-a3ac-e436ccb02747_ActionId">
    <vt:lpwstr>ccd7e2f4-612b-4564-a0d5-4a6de1b3924e</vt:lpwstr>
  </property>
  <property fmtid="{D5CDD505-2E9C-101B-9397-08002B2CF9AE}" pid="20" name="MSIP_Label_20ea7001-5c24-4702-a3ac-e436ccb02747_ContentBits">
    <vt:lpwstr>2</vt:lpwstr>
  </property>
  <property fmtid="{D5CDD505-2E9C-101B-9397-08002B2CF9AE}" pid="21" name="MSIP_Label_20ea7001-5c24-4702-a3ac-e436ccb02747_Tag">
    <vt:lpwstr>10, 3, 0, 1</vt:lpwstr>
  </property>
  <property fmtid="{D5CDD505-2E9C-101B-9397-08002B2CF9AE}" pid="22" name="MediaServiceImageTags">
    <vt:lpwstr/>
  </property>
  <property fmtid="{D5CDD505-2E9C-101B-9397-08002B2CF9AE}" pid="23" name="MSIP_Label_6bd9ddd1-4d20-43f6-abfa-fc3c07406f94_Enabled">
    <vt:lpwstr>true</vt:lpwstr>
  </property>
  <property fmtid="{D5CDD505-2E9C-101B-9397-08002B2CF9AE}" pid="24" name="MSIP_Label_6bd9ddd1-4d20-43f6-abfa-fc3c07406f94_SetDate">
    <vt:lpwstr>2026-02-25T17:38:52Z</vt:lpwstr>
  </property>
  <property fmtid="{D5CDD505-2E9C-101B-9397-08002B2CF9AE}" pid="25" name="MSIP_Label_6bd9ddd1-4d20-43f6-abfa-fc3c07406f94_Method">
    <vt:lpwstr>Standard</vt:lpwstr>
  </property>
  <property fmtid="{D5CDD505-2E9C-101B-9397-08002B2CF9AE}" pid="26" name="MSIP_Label_6bd9ddd1-4d20-43f6-abfa-fc3c07406f94_Name">
    <vt:lpwstr>Commission Use</vt:lpwstr>
  </property>
  <property fmtid="{D5CDD505-2E9C-101B-9397-08002B2CF9AE}" pid="27" name="MSIP_Label_6bd9ddd1-4d20-43f6-abfa-fc3c07406f94_SiteId">
    <vt:lpwstr>b24c8b06-522c-46fe-9080-70926f8dddb1</vt:lpwstr>
  </property>
  <property fmtid="{D5CDD505-2E9C-101B-9397-08002B2CF9AE}" pid="28" name="MSIP_Label_6bd9ddd1-4d20-43f6-abfa-fc3c07406f94_ActionId">
    <vt:lpwstr>51b56011-d2eb-4410-a800-d57a5b85f882</vt:lpwstr>
  </property>
  <property fmtid="{D5CDD505-2E9C-101B-9397-08002B2CF9AE}" pid="29" name="MSIP_Label_6bd9ddd1-4d20-43f6-abfa-fc3c07406f94_ContentBits">
    <vt:lpwstr>0</vt:lpwstr>
  </property>
  <property fmtid="{D5CDD505-2E9C-101B-9397-08002B2CF9AE}" pid="30" name="MSIP_Label_6bd9ddd1-4d20-43f6-abfa-fc3c07406f94_Tag">
    <vt:lpwstr>10, 3, 0, 2</vt:lpwstr>
  </property>
  <property fmtid="{D5CDD505-2E9C-101B-9397-08002B2CF9AE}" pid="31" name="ContentTypeId">
    <vt:lpwstr>0x010100FE8CC58A743B75439E998981FB07EF26</vt:lpwstr>
  </property>
</Properties>
</file>