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5C_1C61C2AE.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87" r:id="rId5"/>
    <p:sldId id="323" r:id="rId6"/>
    <p:sldId id="290" r:id="rId7"/>
    <p:sldId id="291" r:id="rId8"/>
    <p:sldId id="340" r:id="rId9"/>
    <p:sldId id="358" r:id="rId10"/>
    <p:sldId id="324" r:id="rId11"/>
    <p:sldId id="337" r:id="rId12"/>
    <p:sldId id="343" r:id="rId13"/>
    <p:sldId id="331" r:id="rId14"/>
    <p:sldId id="261" r:id="rId15"/>
    <p:sldId id="352" r:id="rId16"/>
    <p:sldId id="302" r:id="rId17"/>
    <p:sldId id="345" r:id="rId18"/>
    <p:sldId id="348" r:id="rId19"/>
    <p:sldId id="351" r:id="rId20"/>
    <p:sldId id="355" r:id="rId21"/>
    <p:sldId id="303" r:id="rId22"/>
    <p:sldId id="359" r:id="rId23"/>
    <p:sldId id="349" r:id="rId24"/>
    <p:sldId id="342" r:id="rId25"/>
    <p:sldId id="356" r:id="rId26"/>
    <p:sldId id="311"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2DAC31-C716-22D5-9AFE-3859A20AC392}" name="Catherine Cullimore" initials="CC" userId="S::ccullimore@southernassembly.ie::7c10298b-4ab8-4d94-9695-04b7b9556649" providerId="AD"/>
  <p188:author id="{FD37013E-1C35-9D5A-0BDD-776B23FD4044}" name="BISCARO Alessandra (REGIO)" initials="B(" userId="S::alessandra.biscaro@ec.europa.eu::350327ca-225b-40d7-97ce-6c0222f88a8e" providerId="AD"/>
  <p188:author id="{D50E7888-0218-4973-8625-0F6A73D7ED71}" name="Aurelie Louguet" initials="AL" userId="S::aurelie.louguet@dahliatactic.eu::ee3c86a0-ed1b-4dcf-ae4e-a23fca12aab3" providerId="AD"/>
  <p188:author id="{8C83E993-813F-DB5B-91AD-ACDCD81BBC35}" name="Samuel Elrington (Ramboll)" initials="SE" userId="S::slen@ramboll.com::48522e3c-817a-437b-8405-f4bc9f4d0c8f" providerId="AD"/>
  <p188:author id="{D06BC7A4-7846-A7BE-5642-9DD32DF7068D}" name="COELHO DE OLIVEIRA Tatiana (REGIO)" initials="C(" userId="S::tatiana.gouveia-coelho-de-oliveira@ec.europa.eu::2c630a9f-b2ce-4321-becd-809c5b241ba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CAB3"/>
    <a:srgbClr val="2FCBCC"/>
    <a:srgbClr val="F9FAFA"/>
    <a:srgbClr val="C4E04F"/>
    <a:srgbClr val="F7EC00"/>
    <a:srgbClr val="BBDE58"/>
    <a:srgbClr val="C3E04F"/>
    <a:srgbClr val="DDE62E"/>
    <a:srgbClr val="38CBC4"/>
    <a:srgbClr val="52C9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002" autoAdjust="0"/>
  </p:normalViewPr>
  <p:slideViewPr>
    <p:cSldViewPr snapToGrid="0">
      <p:cViewPr varScale="1">
        <p:scale>
          <a:sx n="80" d="100"/>
          <a:sy n="80" d="100"/>
        </p:scale>
        <p:origin x="2040" y="132"/>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 Elrington" userId="48522e3c-817a-437b-8405-f4bc9f4d0c8f" providerId="ADAL" clId="{DB5FEFF2-0133-4938-A8FB-6F51CAC0C63A}"/>
    <pc:docChg chg="delSld modSld">
      <pc:chgData name="Samuel Elrington" userId="48522e3c-817a-437b-8405-f4bc9f4d0c8f" providerId="ADAL" clId="{DB5FEFF2-0133-4938-A8FB-6F51CAC0C63A}" dt="2026-03-06T11:21:44.305" v="22" actId="47"/>
      <pc:docMkLst>
        <pc:docMk/>
      </pc:docMkLst>
      <pc:sldChg chg="modNotesTx">
        <pc:chgData name="Samuel Elrington" userId="48522e3c-817a-437b-8405-f4bc9f4d0c8f" providerId="ADAL" clId="{DB5FEFF2-0133-4938-A8FB-6F51CAC0C63A}" dt="2026-03-06T11:21:15.353" v="9" actId="20577"/>
        <pc:sldMkLst>
          <pc:docMk/>
          <pc:sldMk cId="470659154" sldId="261"/>
        </pc:sldMkLst>
      </pc:sldChg>
      <pc:sldChg chg="modNotesTx">
        <pc:chgData name="Samuel Elrington" userId="48522e3c-817a-437b-8405-f4bc9f4d0c8f" providerId="ADAL" clId="{DB5FEFF2-0133-4938-A8FB-6F51CAC0C63A}" dt="2026-03-06T11:20:52.731" v="0" actId="20577"/>
        <pc:sldMkLst>
          <pc:docMk/>
          <pc:sldMk cId="2398549217" sldId="287"/>
        </pc:sldMkLst>
      </pc:sldChg>
      <pc:sldChg chg="modNotesTx">
        <pc:chgData name="Samuel Elrington" userId="48522e3c-817a-437b-8405-f4bc9f4d0c8f" providerId="ADAL" clId="{DB5FEFF2-0133-4938-A8FB-6F51CAC0C63A}" dt="2026-03-06T11:20:55.524" v="1" actId="20577"/>
        <pc:sldMkLst>
          <pc:docMk/>
          <pc:sldMk cId="1777305888" sldId="290"/>
        </pc:sldMkLst>
      </pc:sldChg>
      <pc:sldChg chg="modNotesTx">
        <pc:chgData name="Samuel Elrington" userId="48522e3c-817a-437b-8405-f4bc9f4d0c8f" providerId="ADAL" clId="{DB5FEFF2-0133-4938-A8FB-6F51CAC0C63A}" dt="2026-03-06T11:20:57.532" v="2" actId="20577"/>
        <pc:sldMkLst>
          <pc:docMk/>
          <pc:sldMk cId="927250669" sldId="291"/>
        </pc:sldMkLst>
      </pc:sldChg>
      <pc:sldChg chg="modNotesTx">
        <pc:chgData name="Samuel Elrington" userId="48522e3c-817a-437b-8405-f4bc9f4d0c8f" providerId="ADAL" clId="{DB5FEFF2-0133-4938-A8FB-6F51CAC0C63A}" dt="2026-03-06T11:21:22.503" v="11" actId="20577"/>
        <pc:sldMkLst>
          <pc:docMk/>
          <pc:sldMk cId="670564351" sldId="302"/>
        </pc:sldMkLst>
      </pc:sldChg>
      <pc:sldChg chg="modNotesTx">
        <pc:chgData name="Samuel Elrington" userId="48522e3c-817a-437b-8405-f4bc9f4d0c8f" providerId="ADAL" clId="{DB5FEFF2-0133-4938-A8FB-6F51CAC0C63A}" dt="2026-03-06T11:21:33.145" v="16" actId="20577"/>
        <pc:sldMkLst>
          <pc:docMk/>
          <pc:sldMk cId="1055500391" sldId="303"/>
        </pc:sldMkLst>
      </pc:sldChg>
      <pc:sldChg chg="modNotesTx">
        <pc:chgData name="Samuel Elrington" userId="48522e3c-817a-437b-8405-f4bc9f4d0c8f" providerId="ADAL" clId="{DB5FEFF2-0133-4938-A8FB-6F51CAC0C63A}" dt="2026-03-06T11:21:43.523" v="21" actId="20577"/>
        <pc:sldMkLst>
          <pc:docMk/>
          <pc:sldMk cId="2619021742" sldId="311"/>
        </pc:sldMkLst>
      </pc:sldChg>
      <pc:sldChg chg="modNotesTx">
        <pc:chgData name="Samuel Elrington" userId="48522e3c-817a-437b-8405-f4bc9f4d0c8f" providerId="ADAL" clId="{DB5FEFF2-0133-4938-A8FB-6F51CAC0C63A}" dt="2026-03-06T11:21:04.537" v="5" actId="20577"/>
        <pc:sldMkLst>
          <pc:docMk/>
          <pc:sldMk cId="2578700506" sldId="324"/>
        </pc:sldMkLst>
      </pc:sldChg>
      <pc:sldChg chg="modNotesTx">
        <pc:chgData name="Samuel Elrington" userId="48522e3c-817a-437b-8405-f4bc9f4d0c8f" providerId="ADAL" clId="{DB5FEFF2-0133-4938-A8FB-6F51CAC0C63A}" dt="2026-03-06T11:21:12.917" v="8" actId="20577"/>
        <pc:sldMkLst>
          <pc:docMk/>
          <pc:sldMk cId="839092341" sldId="331"/>
        </pc:sldMkLst>
      </pc:sldChg>
      <pc:sldChg chg="modNotesTx">
        <pc:chgData name="Samuel Elrington" userId="48522e3c-817a-437b-8405-f4bc9f4d0c8f" providerId="ADAL" clId="{DB5FEFF2-0133-4938-A8FB-6F51CAC0C63A}" dt="2026-03-06T11:21:07.309" v="6" actId="20577"/>
        <pc:sldMkLst>
          <pc:docMk/>
          <pc:sldMk cId="2792795089" sldId="337"/>
        </pc:sldMkLst>
      </pc:sldChg>
      <pc:sldChg chg="modNotesTx">
        <pc:chgData name="Samuel Elrington" userId="48522e3c-817a-437b-8405-f4bc9f4d0c8f" providerId="ADAL" clId="{DB5FEFF2-0133-4938-A8FB-6F51CAC0C63A}" dt="2026-03-06T11:20:59.778" v="3" actId="20577"/>
        <pc:sldMkLst>
          <pc:docMk/>
          <pc:sldMk cId="58357655" sldId="340"/>
        </pc:sldMkLst>
      </pc:sldChg>
      <pc:sldChg chg="modNotesTx">
        <pc:chgData name="Samuel Elrington" userId="48522e3c-817a-437b-8405-f4bc9f4d0c8f" providerId="ADAL" clId="{DB5FEFF2-0133-4938-A8FB-6F51CAC0C63A}" dt="2026-03-06T11:21:39.771" v="19" actId="20577"/>
        <pc:sldMkLst>
          <pc:docMk/>
          <pc:sldMk cId="3314393117" sldId="342"/>
        </pc:sldMkLst>
      </pc:sldChg>
      <pc:sldChg chg="modNotesTx">
        <pc:chgData name="Samuel Elrington" userId="48522e3c-817a-437b-8405-f4bc9f4d0c8f" providerId="ADAL" clId="{DB5FEFF2-0133-4938-A8FB-6F51CAC0C63A}" dt="2026-03-06T11:21:09.271" v="7" actId="20577"/>
        <pc:sldMkLst>
          <pc:docMk/>
          <pc:sldMk cId="3436333258" sldId="343"/>
        </pc:sldMkLst>
      </pc:sldChg>
      <pc:sldChg chg="modNotesTx">
        <pc:chgData name="Samuel Elrington" userId="48522e3c-817a-437b-8405-f4bc9f4d0c8f" providerId="ADAL" clId="{DB5FEFF2-0133-4938-A8FB-6F51CAC0C63A}" dt="2026-03-06T11:21:25.326" v="12" actId="20577"/>
        <pc:sldMkLst>
          <pc:docMk/>
          <pc:sldMk cId="879070231" sldId="345"/>
        </pc:sldMkLst>
      </pc:sldChg>
      <pc:sldChg chg="modNotesTx">
        <pc:chgData name="Samuel Elrington" userId="48522e3c-817a-437b-8405-f4bc9f4d0c8f" providerId="ADAL" clId="{DB5FEFF2-0133-4938-A8FB-6F51CAC0C63A}" dt="2026-03-06T11:21:27.192" v="13" actId="20577"/>
        <pc:sldMkLst>
          <pc:docMk/>
          <pc:sldMk cId="476168878" sldId="348"/>
        </pc:sldMkLst>
      </pc:sldChg>
      <pc:sldChg chg="modNotesTx">
        <pc:chgData name="Samuel Elrington" userId="48522e3c-817a-437b-8405-f4bc9f4d0c8f" providerId="ADAL" clId="{DB5FEFF2-0133-4938-A8FB-6F51CAC0C63A}" dt="2026-03-06T11:21:37.728" v="18" actId="20577"/>
        <pc:sldMkLst>
          <pc:docMk/>
          <pc:sldMk cId="2869445287" sldId="349"/>
        </pc:sldMkLst>
      </pc:sldChg>
      <pc:sldChg chg="del">
        <pc:chgData name="Samuel Elrington" userId="48522e3c-817a-437b-8405-f4bc9f4d0c8f" providerId="ADAL" clId="{DB5FEFF2-0133-4938-A8FB-6F51CAC0C63A}" dt="2026-03-06T11:21:44.305" v="22" actId="47"/>
        <pc:sldMkLst>
          <pc:docMk/>
          <pc:sldMk cId="4290397013" sldId="350"/>
        </pc:sldMkLst>
      </pc:sldChg>
      <pc:sldChg chg="modNotesTx">
        <pc:chgData name="Samuel Elrington" userId="48522e3c-817a-437b-8405-f4bc9f4d0c8f" providerId="ADAL" clId="{DB5FEFF2-0133-4938-A8FB-6F51CAC0C63A}" dt="2026-03-06T11:21:28.911" v="14" actId="20577"/>
        <pc:sldMkLst>
          <pc:docMk/>
          <pc:sldMk cId="3163307484" sldId="351"/>
        </pc:sldMkLst>
      </pc:sldChg>
      <pc:sldChg chg="modNotesTx">
        <pc:chgData name="Samuel Elrington" userId="48522e3c-817a-437b-8405-f4bc9f4d0c8f" providerId="ADAL" clId="{DB5FEFF2-0133-4938-A8FB-6F51CAC0C63A}" dt="2026-03-06T11:21:18.442" v="10" actId="20577"/>
        <pc:sldMkLst>
          <pc:docMk/>
          <pc:sldMk cId="4190712028" sldId="352"/>
        </pc:sldMkLst>
      </pc:sldChg>
      <pc:sldChg chg="modNotesTx">
        <pc:chgData name="Samuel Elrington" userId="48522e3c-817a-437b-8405-f4bc9f4d0c8f" providerId="ADAL" clId="{DB5FEFF2-0133-4938-A8FB-6F51CAC0C63A}" dt="2026-03-06T11:21:31.285" v="15" actId="20577"/>
        <pc:sldMkLst>
          <pc:docMk/>
          <pc:sldMk cId="95457770" sldId="355"/>
        </pc:sldMkLst>
      </pc:sldChg>
      <pc:sldChg chg="modNotesTx">
        <pc:chgData name="Samuel Elrington" userId="48522e3c-817a-437b-8405-f4bc9f4d0c8f" providerId="ADAL" clId="{DB5FEFF2-0133-4938-A8FB-6F51CAC0C63A}" dt="2026-03-06T11:21:41.450" v="20" actId="20577"/>
        <pc:sldMkLst>
          <pc:docMk/>
          <pc:sldMk cId="2719300538" sldId="356"/>
        </pc:sldMkLst>
      </pc:sldChg>
      <pc:sldChg chg="modNotesTx">
        <pc:chgData name="Samuel Elrington" userId="48522e3c-817a-437b-8405-f4bc9f4d0c8f" providerId="ADAL" clId="{DB5FEFF2-0133-4938-A8FB-6F51CAC0C63A}" dt="2026-03-06T11:21:02.538" v="4" actId="20577"/>
        <pc:sldMkLst>
          <pc:docMk/>
          <pc:sldMk cId="2533420526" sldId="358"/>
        </pc:sldMkLst>
      </pc:sldChg>
      <pc:sldChg chg="modNotesTx">
        <pc:chgData name="Samuel Elrington" userId="48522e3c-817a-437b-8405-f4bc9f4d0c8f" providerId="ADAL" clId="{DB5FEFF2-0133-4938-A8FB-6F51CAC0C63A}" dt="2026-03-06T11:21:35.946" v="17" actId="20577"/>
        <pc:sldMkLst>
          <pc:docMk/>
          <pc:sldMk cId="508032453" sldId="359"/>
        </pc:sldMkLst>
      </pc:sldChg>
    </pc:docChg>
  </pc:docChgLst>
</pc:chgInfo>
</file>

<file path=ppt/comments/modernComment_15C_1C61C2AE.xml><?xml version="1.0" encoding="utf-8"?>
<p188:cmLst xmlns:a="http://schemas.openxmlformats.org/drawingml/2006/main" xmlns:r="http://schemas.openxmlformats.org/officeDocument/2006/relationships" xmlns:p188="http://schemas.microsoft.com/office/powerpoint/2018/8/main">
  <p188:cm id="{ECB18B8A-E330-403A-AF06-1487DC031FB9}" authorId="{D06BC7A4-7846-A7BE-5642-9DD32DF7068D}" status="resolved" created="2026-03-05T16:15:20.738" complete="100000">
    <ac:deMkLst xmlns:ac="http://schemas.microsoft.com/office/drawing/2013/main/command">
      <pc:docMk xmlns:pc="http://schemas.microsoft.com/office/powerpoint/2013/main/command"/>
      <pc:sldMk xmlns:pc="http://schemas.microsoft.com/office/powerpoint/2013/main/command" cId="476168878" sldId="348"/>
      <ac:spMk id="26" creationId="{F684B3A8-637E-6C01-96D7-1B8F1E2AE007}"/>
    </ac:deMkLst>
    <p188:txBody>
      <a:bodyPr/>
      <a:lstStyle/>
      <a:p>
        <a:r>
          <a:rPr lang="en-US"/>
          <a:t>Please remove the public vote. There is no public vote for the Boost nor announcement of finalists,</a:t>
        </a:r>
      </a:p>
    </p188:txBody>
    <p188:extLst>
      <p:ext xmlns:p="http://schemas.openxmlformats.org/presentationml/2006/main" uri="{57CB4572-C831-44C2-8A1C-0ADB6CCDFE69}">
        <p223:reactions xmlns:p223="http://schemas.microsoft.com/office/powerpoint/2022/03/main">
          <p223:rxn type="👍">
            <p223:instance time="2026-03-05T17:02:00.950" authorId="{8C83E993-813F-DB5B-91AD-ACDCD81BBC35}"/>
          </p223:rxn>
        </p223:reactions>
      </p:ext>
    </p188:extLst>
  </p188:cm>
  <p188:cm id="{9955135C-C57B-4D57-87CB-5068FEDDDE25}" authorId="{D06BC7A4-7846-A7BE-5642-9DD32DF7068D}" status="resolved" created="2026-03-05T16:15:49.036" complete="100000">
    <ac:deMkLst xmlns:ac="http://schemas.microsoft.com/office/drawing/2013/main/command">
      <pc:docMk xmlns:pc="http://schemas.microsoft.com/office/powerpoint/2013/main/command"/>
      <pc:sldMk xmlns:pc="http://schemas.microsoft.com/office/powerpoint/2013/main/command" cId="476168878" sldId="348"/>
      <ac:spMk id="43" creationId="{E8B85E40-DC16-DC5F-59ED-7811A0F04704}"/>
    </ac:deMkLst>
    <p188:txBody>
      <a:bodyPr/>
      <a:lstStyle/>
      <a:p>
        <a:r>
          <a:rPr lang="en-US"/>
          <a:t>no accelerator programme for the boosters</a:t>
        </a:r>
      </a:p>
    </p188:txBody>
    <p188:extLst>
      <p:ext xmlns:p="http://schemas.openxmlformats.org/presentationml/2006/main" uri="{57CB4572-C831-44C2-8A1C-0ADB6CCDFE69}">
        <p223:reactions xmlns:p223="http://schemas.microsoft.com/office/powerpoint/2022/03/main">
          <p223:rxn type="👍">
            <p223:instance time="2026-03-05T17:01:51.580" authorId="{8C83E993-813F-DB5B-91AD-ACDCD81BBC35}"/>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65A3B6-B9C5-483C-9B2D-16CB258C33CD}" type="datetimeFigureOut">
              <a:rPr lang="fr-BE" smtClean="0"/>
              <a:t>06-03-26</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00194D-387C-4582-AEBB-2475287F53A4}" type="slidenum">
              <a:rPr lang="fr-BE" smtClean="0"/>
              <a:t>‹#›</a:t>
            </a:fld>
            <a:endParaRPr lang="fr-BE"/>
          </a:p>
        </p:txBody>
      </p:sp>
    </p:spTree>
    <p:extLst>
      <p:ext uri="{BB962C8B-B14F-4D97-AF65-F5344CB8AC3E}">
        <p14:creationId xmlns:p14="http://schemas.microsoft.com/office/powerpoint/2010/main" val="2145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E400194D-387C-4582-AEBB-2475287F53A4}" type="slidenum">
              <a:rPr lang="fr-BE" smtClean="0"/>
              <a:t>1</a:t>
            </a:fld>
            <a:endParaRPr lang="fr-BE"/>
          </a:p>
        </p:txBody>
      </p:sp>
    </p:spTree>
    <p:extLst>
      <p:ext uri="{BB962C8B-B14F-4D97-AF65-F5344CB8AC3E}">
        <p14:creationId xmlns:p14="http://schemas.microsoft.com/office/powerpoint/2010/main" val="1223487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32639-8AFF-9F09-B4E0-A90CE0C9411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40A4ABA-E461-A282-484E-81F701157A3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245B335-CD56-34D0-4821-A37BFA685054}"/>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025D6F35-ABC7-1EBB-F84C-5A4B93F10D7B}"/>
              </a:ext>
            </a:extLst>
          </p:cNvPr>
          <p:cNvSpPr>
            <a:spLocks noGrp="1"/>
          </p:cNvSpPr>
          <p:nvPr>
            <p:ph type="sldNum" sz="quarter" idx="5"/>
          </p:nvPr>
        </p:nvSpPr>
        <p:spPr/>
        <p:txBody>
          <a:bodyPr/>
          <a:lstStyle/>
          <a:p>
            <a:fld id="{E400194D-387C-4582-AEBB-2475287F53A4}" type="slidenum">
              <a:rPr lang="fr-BE" smtClean="0"/>
              <a:t>10</a:t>
            </a:fld>
            <a:endParaRPr lang="fr-BE"/>
          </a:p>
        </p:txBody>
      </p:sp>
    </p:spTree>
    <p:extLst>
      <p:ext uri="{BB962C8B-B14F-4D97-AF65-F5344CB8AC3E}">
        <p14:creationId xmlns:p14="http://schemas.microsoft.com/office/powerpoint/2010/main" val="255975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E400194D-387C-4582-AEBB-2475287F53A4}" type="slidenum">
              <a:rPr lang="fr-BE" smtClean="0"/>
              <a:t>11</a:t>
            </a:fld>
            <a:endParaRPr lang="fr-BE"/>
          </a:p>
        </p:txBody>
      </p:sp>
    </p:spTree>
    <p:extLst>
      <p:ext uri="{BB962C8B-B14F-4D97-AF65-F5344CB8AC3E}">
        <p14:creationId xmlns:p14="http://schemas.microsoft.com/office/powerpoint/2010/main" val="852655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D3B9F-6DF9-33F8-50B1-0A14D533C31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9E49C6C-483C-1E31-F64E-06FFCB50ED4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42C31CB-C9B5-A862-F811-D5290269702E}"/>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CD605413-F1C0-F745-D422-C8CB006FBF4D}"/>
              </a:ext>
            </a:extLst>
          </p:cNvPr>
          <p:cNvSpPr>
            <a:spLocks noGrp="1"/>
          </p:cNvSpPr>
          <p:nvPr>
            <p:ph type="sldNum" sz="quarter" idx="5"/>
          </p:nvPr>
        </p:nvSpPr>
        <p:spPr/>
        <p:txBody>
          <a:bodyPr/>
          <a:lstStyle/>
          <a:p>
            <a:fld id="{E400194D-387C-4582-AEBB-2475287F53A4}" type="slidenum">
              <a:rPr lang="fr-BE" smtClean="0"/>
              <a:t>12</a:t>
            </a:fld>
            <a:endParaRPr lang="fr-BE"/>
          </a:p>
        </p:txBody>
      </p:sp>
    </p:spTree>
    <p:extLst>
      <p:ext uri="{BB962C8B-B14F-4D97-AF65-F5344CB8AC3E}">
        <p14:creationId xmlns:p14="http://schemas.microsoft.com/office/powerpoint/2010/main" val="1550673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400194D-387C-4582-AEBB-2475287F53A4}" type="slidenum">
              <a:rPr lang="fr-BE" smtClean="0"/>
              <a:t>13</a:t>
            </a:fld>
            <a:endParaRPr lang="fr-BE"/>
          </a:p>
        </p:txBody>
      </p:sp>
    </p:spTree>
    <p:extLst>
      <p:ext uri="{BB962C8B-B14F-4D97-AF65-F5344CB8AC3E}">
        <p14:creationId xmlns:p14="http://schemas.microsoft.com/office/powerpoint/2010/main" val="1303198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66C3A-51F7-2C90-4946-FCB6AAF4E5E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51B2B5D-41FB-61DF-AB64-94F9D17A8B7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B2E2CAF-2EEE-E1F2-4613-58E9E537A484}"/>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3AED156D-7556-D003-7C71-F36743258154}"/>
              </a:ext>
            </a:extLst>
          </p:cNvPr>
          <p:cNvSpPr>
            <a:spLocks noGrp="1"/>
          </p:cNvSpPr>
          <p:nvPr>
            <p:ph type="sldNum" sz="quarter" idx="5"/>
          </p:nvPr>
        </p:nvSpPr>
        <p:spPr/>
        <p:txBody>
          <a:bodyPr/>
          <a:lstStyle/>
          <a:p>
            <a:fld id="{E400194D-387C-4582-AEBB-2475287F53A4}" type="slidenum">
              <a:rPr lang="fr-BE" smtClean="0"/>
              <a:t>14</a:t>
            </a:fld>
            <a:endParaRPr lang="fr-BE"/>
          </a:p>
        </p:txBody>
      </p:sp>
    </p:spTree>
    <p:extLst>
      <p:ext uri="{BB962C8B-B14F-4D97-AF65-F5344CB8AC3E}">
        <p14:creationId xmlns:p14="http://schemas.microsoft.com/office/powerpoint/2010/main" val="99846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59C4E-4F0E-649E-0414-9B8C6D0BB03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C5CF231-7AB3-2DD3-327A-41BC9A85EBD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9C4C21E-65A3-E3C0-29F9-F2D0172C83BB}"/>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2CBD5158-2A39-5D9E-DB91-A7B6F74889D4}"/>
              </a:ext>
            </a:extLst>
          </p:cNvPr>
          <p:cNvSpPr>
            <a:spLocks noGrp="1"/>
          </p:cNvSpPr>
          <p:nvPr>
            <p:ph type="sldNum" sz="quarter" idx="5"/>
          </p:nvPr>
        </p:nvSpPr>
        <p:spPr/>
        <p:txBody>
          <a:bodyPr/>
          <a:lstStyle/>
          <a:p>
            <a:fld id="{E400194D-387C-4582-AEBB-2475287F53A4}" type="slidenum">
              <a:rPr lang="fr-BE" smtClean="0"/>
              <a:t>15</a:t>
            </a:fld>
            <a:endParaRPr lang="fr-BE"/>
          </a:p>
        </p:txBody>
      </p:sp>
    </p:spTree>
    <p:extLst>
      <p:ext uri="{BB962C8B-B14F-4D97-AF65-F5344CB8AC3E}">
        <p14:creationId xmlns:p14="http://schemas.microsoft.com/office/powerpoint/2010/main" val="81243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6C69A-4989-5F53-5A32-8320A24F529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B1F6D3A-018D-0988-35B4-E94E8482B13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D810DAF-578C-2F17-474E-82C997F337EE}"/>
              </a:ext>
            </a:extLst>
          </p:cNvPr>
          <p:cNvSpPr>
            <a:spLocks noGrp="1"/>
          </p:cNvSpPr>
          <p:nvPr>
            <p:ph type="body" idx="1"/>
          </p:nvPr>
        </p:nvSpPr>
        <p:spPr/>
        <p:txBody>
          <a:bodyPr/>
          <a:lstStyle/>
          <a:p>
            <a:endParaRPr lang="fr-BE" dirty="0"/>
          </a:p>
          <a:p>
            <a:endParaRPr lang="fr-BE" dirty="0"/>
          </a:p>
        </p:txBody>
      </p:sp>
      <p:sp>
        <p:nvSpPr>
          <p:cNvPr id="4" name="Espace réservé du numéro de diapositive 3">
            <a:extLst>
              <a:ext uri="{FF2B5EF4-FFF2-40B4-BE49-F238E27FC236}">
                <a16:creationId xmlns:a16="http://schemas.microsoft.com/office/drawing/2014/main" id="{2D9DD038-96C1-D149-7676-0C989654EC3C}"/>
              </a:ext>
            </a:extLst>
          </p:cNvPr>
          <p:cNvSpPr>
            <a:spLocks noGrp="1"/>
          </p:cNvSpPr>
          <p:nvPr>
            <p:ph type="sldNum" sz="quarter" idx="5"/>
          </p:nvPr>
        </p:nvSpPr>
        <p:spPr/>
        <p:txBody>
          <a:bodyPr/>
          <a:lstStyle/>
          <a:p>
            <a:fld id="{E400194D-387C-4582-AEBB-2475287F53A4}" type="slidenum">
              <a:rPr lang="fr-BE" smtClean="0"/>
              <a:t>16</a:t>
            </a:fld>
            <a:endParaRPr lang="fr-BE"/>
          </a:p>
        </p:txBody>
      </p:sp>
    </p:spTree>
    <p:extLst>
      <p:ext uri="{BB962C8B-B14F-4D97-AF65-F5344CB8AC3E}">
        <p14:creationId xmlns:p14="http://schemas.microsoft.com/office/powerpoint/2010/main" val="4105451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66C6E-76B4-A50C-E3D7-F24E7B15FD1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2C33CE6-A205-9796-A74E-6C19D2F4DEC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7CC8988-69C4-9EE5-D78B-94CB7CB13BDD}"/>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71EE7244-9E9E-D37C-B999-A40E47913B5E}"/>
              </a:ext>
            </a:extLst>
          </p:cNvPr>
          <p:cNvSpPr>
            <a:spLocks noGrp="1"/>
          </p:cNvSpPr>
          <p:nvPr>
            <p:ph type="sldNum" sz="quarter" idx="5"/>
          </p:nvPr>
        </p:nvSpPr>
        <p:spPr/>
        <p:txBody>
          <a:bodyPr/>
          <a:lstStyle/>
          <a:p>
            <a:fld id="{E400194D-387C-4582-AEBB-2475287F53A4}" type="slidenum">
              <a:rPr lang="fr-BE" smtClean="0"/>
              <a:t>17</a:t>
            </a:fld>
            <a:endParaRPr lang="fr-BE"/>
          </a:p>
        </p:txBody>
      </p:sp>
    </p:spTree>
    <p:extLst>
      <p:ext uri="{BB962C8B-B14F-4D97-AF65-F5344CB8AC3E}">
        <p14:creationId xmlns:p14="http://schemas.microsoft.com/office/powerpoint/2010/main" val="3595983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E400194D-387C-4582-AEBB-2475287F53A4}" type="slidenum">
              <a:rPr lang="fr-BE" smtClean="0"/>
              <a:t>18</a:t>
            </a:fld>
            <a:endParaRPr lang="fr-BE"/>
          </a:p>
        </p:txBody>
      </p:sp>
    </p:spTree>
    <p:extLst>
      <p:ext uri="{BB962C8B-B14F-4D97-AF65-F5344CB8AC3E}">
        <p14:creationId xmlns:p14="http://schemas.microsoft.com/office/powerpoint/2010/main" val="3707687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3849A-D8DA-554B-8E37-08F5AEC8309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7EE60E5-5A96-F651-44A8-53F44F05156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04DC0C5-1E92-055E-20B7-15E577939981}"/>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2D5BEDCC-3414-BD47-35AB-F8021443EADD}"/>
              </a:ext>
            </a:extLst>
          </p:cNvPr>
          <p:cNvSpPr>
            <a:spLocks noGrp="1"/>
          </p:cNvSpPr>
          <p:nvPr>
            <p:ph type="sldNum" sz="quarter" idx="5"/>
          </p:nvPr>
        </p:nvSpPr>
        <p:spPr/>
        <p:txBody>
          <a:bodyPr/>
          <a:lstStyle/>
          <a:p>
            <a:fld id="{E400194D-387C-4582-AEBB-2475287F53A4}" type="slidenum">
              <a:rPr lang="fr-BE" smtClean="0"/>
              <a:t>19</a:t>
            </a:fld>
            <a:endParaRPr lang="fr-BE"/>
          </a:p>
        </p:txBody>
      </p:sp>
    </p:spTree>
    <p:extLst>
      <p:ext uri="{BB962C8B-B14F-4D97-AF65-F5344CB8AC3E}">
        <p14:creationId xmlns:p14="http://schemas.microsoft.com/office/powerpoint/2010/main" val="2104603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E400194D-387C-4582-AEBB-2475287F53A4}" type="slidenum">
              <a:rPr lang="fr-BE" smtClean="0"/>
              <a:t>2</a:t>
            </a:fld>
            <a:endParaRPr lang="fr-BE"/>
          </a:p>
        </p:txBody>
      </p:sp>
    </p:spTree>
    <p:extLst>
      <p:ext uri="{BB962C8B-B14F-4D97-AF65-F5344CB8AC3E}">
        <p14:creationId xmlns:p14="http://schemas.microsoft.com/office/powerpoint/2010/main" val="2525153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E400194D-387C-4582-AEBB-2475287F53A4}" type="slidenum">
              <a:rPr lang="fr-BE" smtClean="0"/>
              <a:t>20</a:t>
            </a:fld>
            <a:endParaRPr lang="fr-BE"/>
          </a:p>
        </p:txBody>
      </p:sp>
    </p:spTree>
    <p:extLst>
      <p:ext uri="{BB962C8B-B14F-4D97-AF65-F5344CB8AC3E}">
        <p14:creationId xmlns:p14="http://schemas.microsoft.com/office/powerpoint/2010/main" val="2895159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62E56-C291-9AFC-C181-CA1E47EE317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08E71C7-B1A4-4233-E01A-B34E1C9634D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39AFF74-AAEE-61ED-243B-EF1218DEC797}"/>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8E3A1D47-00AA-2C2A-9C9D-66F28AB225B1}"/>
              </a:ext>
            </a:extLst>
          </p:cNvPr>
          <p:cNvSpPr>
            <a:spLocks noGrp="1"/>
          </p:cNvSpPr>
          <p:nvPr>
            <p:ph type="sldNum" sz="quarter" idx="5"/>
          </p:nvPr>
        </p:nvSpPr>
        <p:spPr/>
        <p:txBody>
          <a:bodyPr/>
          <a:lstStyle/>
          <a:p>
            <a:fld id="{E400194D-387C-4582-AEBB-2475287F53A4}" type="slidenum">
              <a:rPr lang="fr-BE" smtClean="0"/>
              <a:t>21</a:t>
            </a:fld>
            <a:endParaRPr lang="fr-BE"/>
          </a:p>
        </p:txBody>
      </p:sp>
    </p:spTree>
    <p:extLst>
      <p:ext uri="{BB962C8B-B14F-4D97-AF65-F5344CB8AC3E}">
        <p14:creationId xmlns:p14="http://schemas.microsoft.com/office/powerpoint/2010/main" val="1860411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A4BF3-02FF-F97F-CA59-0EAA7880F5C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CC90303-9E2C-3160-8CCC-052AF2276EA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C86785A-EEDC-6470-99C8-2426C8E48136}"/>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FD494398-4B45-9F04-FFB1-8427B61C8573}"/>
              </a:ext>
            </a:extLst>
          </p:cNvPr>
          <p:cNvSpPr>
            <a:spLocks noGrp="1"/>
          </p:cNvSpPr>
          <p:nvPr>
            <p:ph type="sldNum" sz="quarter" idx="5"/>
          </p:nvPr>
        </p:nvSpPr>
        <p:spPr/>
        <p:txBody>
          <a:bodyPr/>
          <a:lstStyle/>
          <a:p>
            <a:fld id="{E400194D-387C-4582-AEBB-2475287F53A4}" type="slidenum">
              <a:rPr lang="fr-BE" smtClean="0"/>
              <a:t>22</a:t>
            </a:fld>
            <a:endParaRPr lang="fr-BE"/>
          </a:p>
        </p:txBody>
      </p:sp>
    </p:spTree>
    <p:extLst>
      <p:ext uri="{BB962C8B-B14F-4D97-AF65-F5344CB8AC3E}">
        <p14:creationId xmlns:p14="http://schemas.microsoft.com/office/powerpoint/2010/main" val="219796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E400194D-387C-4582-AEBB-2475287F53A4}" type="slidenum">
              <a:rPr lang="fr-BE" smtClean="0"/>
              <a:t>23</a:t>
            </a:fld>
            <a:endParaRPr lang="fr-BE"/>
          </a:p>
        </p:txBody>
      </p:sp>
    </p:spTree>
    <p:extLst>
      <p:ext uri="{BB962C8B-B14F-4D97-AF65-F5344CB8AC3E}">
        <p14:creationId xmlns:p14="http://schemas.microsoft.com/office/powerpoint/2010/main" val="2712798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E400194D-387C-4582-AEBB-2475287F53A4}" type="slidenum">
              <a:rPr lang="fr-BE" smtClean="0"/>
              <a:t>3</a:t>
            </a:fld>
            <a:endParaRPr lang="fr-BE"/>
          </a:p>
        </p:txBody>
      </p:sp>
    </p:spTree>
    <p:extLst>
      <p:ext uri="{BB962C8B-B14F-4D97-AF65-F5344CB8AC3E}">
        <p14:creationId xmlns:p14="http://schemas.microsoft.com/office/powerpoint/2010/main" val="1685281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E400194D-387C-4582-AEBB-2475287F53A4}" type="slidenum">
              <a:rPr lang="fr-BE" smtClean="0"/>
              <a:t>4</a:t>
            </a:fld>
            <a:endParaRPr lang="fr-BE"/>
          </a:p>
        </p:txBody>
      </p:sp>
    </p:spTree>
    <p:extLst>
      <p:ext uri="{BB962C8B-B14F-4D97-AF65-F5344CB8AC3E}">
        <p14:creationId xmlns:p14="http://schemas.microsoft.com/office/powerpoint/2010/main" val="1860055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A56DA-7B7C-DC20-A8ED-53C5B115D01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9F98F07-8DD8-8BEE-6F9A-990A5F63E2B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4FECC03-2246-7206-6B2F-72479697D342}"/>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8C5CA554-F67E-1CCF-AE07-6DFF929CE0C8}"/>
              </a:ext>
            </a:extLst>
          </p:cNvPr>
          <p:cNvSpPr>
            <a:spLocks noGrp="1"/>
          </p:cNvSpPr>
          <p:nvPr>
            <p:ph type="sldNum" sz="quarter" idx="5"/>
          </p:nvPr>
        </p:nvSpPr>
        <p:spPr/>
        <p:txBody>
          <a:bodyPr/>
          <a:lstStyle/>
          <a:p>
            <a:fld id="{E400194D-387C-4582-AEBB-2475287F53A4}" type="slidenum">
              <a:rPr lang="fr-BE" smtClean="0"/>
              <a:t>5</a:t>
            </a:fld>
            <a:endParaRPr lang="fr-BE"/>
          </a:p>
        </p:txBody>
      </p:sp>
    </p:spTree>
    <p:extLst>
      <p:ext uri="{BB962C8B-B14F-4D97-AF65-F5344CB8AC3E}">
        <p14:creationId xmlns:p14="http://schemas.microsoft.com/office/powerpoint/2010/main" val="2810453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4094D-264D-CE39-D5C1-50F4AB6DA87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EC8CD46-F0E2-7695-CA07-86A46DE2707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B89446A-6B90-7C49-29A5-618885C47563}"/>
              </a:ext>
            </a:extLst>
          </p:cNvPr>
          <p:cNvSpPr>
            <a:spLocks noGrp="1"/>
          </p:cNvSpPr>
          <p:nvPr>
            <p:ph type="body" idx="1"/>
          </p:nvPr>
        </p:nvSpPr>
        <p:spPr/>
        <p:txBody>
          <a:bodyPr/>
          <a:lstStyle/>
          <a:p>
            <a:endParaRPr lang="fr-BE" dirty="0"/>
          </a:p>
          <a:p>
            <a:endParaRPr lang="fr-BE" dirty="0"/>
          </a:p>
        </p:txBody>
      </p:sp>
      <p:sp>
        <p:nvSpPr>
          <p:cNvPr id="4" name="Espace réservé du numéro de diapositive 3">
            <a:extLst>
              <a:ext uri="{FF2B5EF4-FFF2-40B4-BE49-F238E27FC236}">
                <a16:creationId xmlns:a16="http://schemas.microsoft.com/office/drawing/2014/main" id="{24C376F5-F353-D563-FABB-5558F6D7D980}"/>
              </a:ext>
            </a:extLst>
          </p:cNvPr>
          <p:cNvSpPr>
            <a:spLocks noGrp="1"/>
          </p:cNvSpPr>
          <p:nvPr>
            <p:ph type="sldNum" sz="quarter" idx="5"/>
          </p:nvPr>
        </p:nvSpPr>
        <p:spPr/>
        <p:txBody>
          <a:bodyPr/>
          <a:lstStyle/>
          <a:p>
            <a:fld id="{E400194D-387C-4582-AEBB-2475287F53A4}" type="slidenum">
              <a:rPr lang="fr-BE" smtClean="0"/>
              <a:t>6</a:t>
            </a:fld>
            <a:endParaRPr lang="fr-BE"/>
          </a:p>
        </p:txBody>
      </p:sp>
    </p:spTree>
    <p:extLst>
      <p:ext uri="{BB962C8B-B14F-4D97-AF65-F5344CB8AC3E}">
        <p14:creationId xmlns:p14="http://schemas.microsoft.com/office/powerpoint/2010/main" val="1924644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1B3E4-89E0-E1D2-0A78-B49B71AC2E2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978901E-FB98-403E-023C-C59AD93DB91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AA5EEB4-B0CE-C1B0-2283-80130D542DA5}"/>
              </a:ext>
            </a:extLst>
          </p:cNvPr>
          <p:cNvSpPr>
            <a:spLocks noGrp="1"/>
          </p:cNvSpPr>
          <p:nvPr>
            <p:ph type="body" idx="1"/>
          </p:nvPr>
        </p:nvSpPr>
        <p:spPr/>
        <p:txBody>
          <a:bodyPr/>
          <a:lstStyle/>
          <a:p>
            <a:endParaRPr lang="en-US" dirty="0"/>
          </a:p>
          <a:p>
            <a:endParaRPr lang="fr-BE" dirty="0"/>
          </a:p>
        </p:txBody>
      </p:sp>
      <p:sp>
        <p:nvSpPr>
          <p:cNvPr id="4" name="Espace réservé du numéro de diapositive 3">
            <a:extLst>
              <a:ext uri="{FF2B5EF4-FFF2-40B4-BE49-F238E27FC236}">
                <a16:creationId xmlns:a16="http://schemas.microsoft.com/office/drawing/2014/main" id="{EC83D085-73AB-CC20-DA89-E52BBA6454A5}"/>
              </a:ext>
            </a:extLst>
          </p:cNvPr>
          <p:cNvSpPr>
            <a:spLocks noGrp="1"/>
          </p:cNvSpPr>
          <p:nvPr>
            <p:ph type="sldNum" sz="quarter" idx="5"/>
          </p:nvPr>
        </p:nvSpPr>
        <p:spPr/>
        <p:txBody>
          <a:bodyPr/>
          <a:lstStyle/>
          <a:p>
            <a:fld id="{E400194D-387C-4582-AEBB-2475287F53A4}" type="slidenum">
              <a:rPr lang="fr-BE" smtClean="0"/>
              <a:t>7</a:t>
            </a:fld>
            <a:endParaRPr lang="fr-BE"/>
          </a:p>
        </p:txBody>
      </p:sp>
    </p:spTree>
    <p:extLst>
      <p:ext uri="{BB962C8B-B14F-4D97-AF65-F5344CB8AC3E}">
        <p14:creationId xmlns:p14="http://schemas.microsoft.com/office/powerpoint/2010/main" val="10476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E400194D-387C-4582-AEBB-2475287F53A4}" type="slidenum">
              <a:rPr lang="fr-BE" smtClean="0"/>
              <a:t>8</a:t>
            </a:fld>
            <a:endParaRPr lang="fr-BE"/>
          </a:p>
        </p:txBody>
      </p:sp>
    </p:spTree>
    <p:extLst>
      <p:ext uri="{BB962C8B-B14F-4D97-AF65-F5344CB8AC3E}">
        <p14:creationId xmlns:p14="http://schemas.microsoft.com/office/powerpoint/2010/main" val="1432599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E6749-9233-D41F-6971-AC13F68FA51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80A9B43-102D-10D2-559C-D6E9F3A4D8F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CDF15C5-E055-7D0B-213F-D85ED040D8F8}"/>
              </a:ext>
            </a:extLst>
          </p:cNvPr>
          <p:cNvSpPr>
            <a:spLocks noGrp="1"/>
          </p:cNvSpPr>
          <p:nvPr>
            <p:ph type="body" idx="1"/>
          </p:nvPr>
        </p:nvSpPr>
        <p:spPr/>
        <p:txBody>
          <a:bodyPr/>
          <a:lstStyle/>
          <a:p>
            <a:endParaRPr lang="en-US" dirty="0"/>
          </a:p>
          <a:p>
            <a:endParaRPr lang="en-US" dirty="0"/>
          </a:p>
          <a:p>
            <a:endParaRPr lang="fr-BE" dirty="0"/>
          </a:p>
        </p:txBody>
      </p:sp>
      <p:sp>
        <p:nvSpPr>
          <p:cNvPr id="4" name="Espace réservé du numéro de diapositive 3">
            <a:extLst>
              <a:ext uri="{FF2B5EF4-FFF2-40B4-BE49-F238E27FC236}">
                <a16:creationId xmlns:a16="http://schemas.microsoft.com/office/drawing/2014/main" id="{AB8B5513-7886-2EA3-7894-8767C54F06DA}"/>
              </a:ext>
            </a:extLst>
          </p:cNvPr>
          <p:cNvSpPr>
            <a:spLocks noGrp="1"/>
          </p:cNvSpPr>
          <p:nvPr>
            <p:ph type="sldNum" sz="quarter" idx="5"/>
          </p:nvPr>
        </p:nvSpPr>
        <p:spPr/>
        <p:txBody>
          <a:bodyPr/>
          <a:lstStyle/>
          <a:p>
            <a:fld id="{E400194D-387C-4582-AEBB-2475287F53A4}" type="slidenum">
              <a:rPr lang="fr-BE" smtClean="0"/>
              <a:t>9</a:t>
            </a:fld>
            <a:endParaRPr lang="fr-BE"/>
          </a:p>
        </p:txBody>
      </p:sp>
    </p:spTree>
    <p:extLst>
      <p:ext uri="{BB962C8B-B14F-4D97-AF65-F5344CB8AC3E}">
        <p14:creationId xmlns:p14="http://schemas.microsoft.com/office/powerpoint/2010/main" val="1717854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D22E8E-146D-F966-4BEC-1B346E79439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C21D802-28D5-3D65-5E18-27E927B19C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149176F-7355-2387-7950-CD691CB719A0}"/>
              </a:ext>
            </a:extLst>
          </p:cNvPr>
          <p:cNvSpPr>
            <a:spLocks noGrp="1"/>
          </p:cNvSpPr>
          <p:nvPr>
            <p:ph type="dt" sz="half" idx="10"/>
          </p:nvPr>
        </p:nvSpPr>
        <p:spPr/>
        <p:txBody>
          <a:bodyPr/>
          <a:lstStyle/>
          <a:p>
            <a:fld id="{B721A9DD-20A6-A549-9004-60C1E0EC3AC4}" type="datetimeFigureOut">
              <a:rPr lang="fr-FR" smtClean="0"/>
              <a:t>06/03/2026</a:t>
            </a:fld>
            <a:endParaRPr lang="fr-FR" dirty="0"/>
          </a:p>
        </p:txBody>
      </p:sp>
      <p:sp>
        <p:nvSpPr>
          <p:cNvPr id="5" name="Espace réservé du pied de page 4">
            <a:extLst>
              <a:ext uri="{FF2B5EF4-FFF2-40B4-BE49-F238E27FC236}">
                <a16:creationId xmlns:a16="http://schemas.microsoft.com/office/drawing/2014/main" id="{F861FD1C-D604-979F-B335-FC5CA2E17CF2}"/>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5CB67773-2EB7-5426-0978-7252713C5083}"/>
              </a:ext>
            </a:extLst>
          </p:cNvPr>
          <p:cNvSpPr>
            <a:spLocks noGrp="1"/>
          </p:cNvSpPr>
          <p:nvPr>
            <p:ph type="sldNum" sz="quarter" idx="12"/>
          </p:nvPr>
        </p:nvSpPr>
        <p:spPr/>
        <p:txBody>
          <a:bodyPr/>
          <a:lstStyle/>
          <a:p>
            <a:fld id="{9F5E87EA-CEF9-8442-AD81-674EBD08FB9B}" type="slidenum">
              <a:rPr lang="fr-FR" smtClean="0"/>
              <a:t>‹#›</a:t>
            </a:fld>
            <a:endParaRPr lang="fr-FR" dirty="0"/>
          </a:p>
        </p:txBody>
      </p:sp>
    </p:spTree>
    <p:extLst>
      <p:ext uri="{BB962C8B-B14F-4D97-AF65-F5344CB8AC3E}">
        <p14:creationId xmlns:p14="http://schemas.microsoft.com/office/powerpoint/2010/main" val="3725902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AD31D8-23D9-B310-7524-12CE17121CD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7ACAA5F-CB49-9DFD-27E6-18CECFFE991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6E29906-914E-F14A-AB27-A0AC7F7375B4}"/>
              </a:ext>
            </a:extLst>
          </p:cNvPr>
          <p:cNvSpPr>
            <a:spLocks noGrp="1"/>
          </p:cNvSpPr>
          <p:nvPr>
            <p:ph type="dt" sz="half" idx="10"/>
          </p:nvPr>
        </p:nvSpPr>
        <p:spPr/>
        <p:txBody>
          <a:bodyPr/>
          <a:lstStyle/>
          <a:p>
            <a:fld id="{B721A9DD-20A6-A549-9004-60C1E0EC3AC4}" type="datetimeFigureOut">
              <a:rPr lang="fr-FR" smtClean="0"/>
              <a:t>06/03/2026</a:t>
            </a:fld>
            <a:endParaRPr lang="fr-FR" dirty="0"/>
          </a:p>
        </p:txBody>
      </p:sp>
      <p:sp>
        <p:nvSpPr>
          <p:cNvPr id="5" name="Espace réservé du pied de page 4">
            <a:extLst>
              <a:ext uri="{FF2B5EF4-FFF2-40B4-BE49-F238E27FC236}">
                <a16:creationId xmlns:a16="http://schemas.microsoft.com/office/drawing/2014/main" id="{078221D2-9496-3E46-B2FB-AC7519168419}"/>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DE66805F-B1CE-8A21-AED4-E3D6BC2B01DF}"/>
              </a:ext>
            </a:extLst>
          </p:cNvPr>
          <p:cNvSpPr>
            <a:spLocks noGrp="1"/>
          </p:cNvSpPr>
          <p:nvPr>
            <p:ph type="sldNum" sz="quarter" idx="12"/>
          </p:nvPr>
        </p:nvSpPr>
        <p:spPr/>
        <p:txBody>
          <a:bodyPr/>
          <a:lstStyle/>
          <a:p>
            <a:fld id="{9F5E87EA-CEF9-8442-AD81-674EBD08FB9B}" type="slidenum">
              <a:rPr lang="fr-FR" smtClean="0"/>
              <a:t>‹#›</a:t>
            </a:fld>
            <a:endParaRPr lang="fr-FR" dirty="0"/>
          </a:p>
        </p:txBody>
      </p:sp>
    </p:spTree>
    <p:extLst>
      <p:ext uri="{BB962C8B-B14F-4D97-AF65-F5344CB8AC3E}">
        <p14:creationId xmlns:p14="http://schemas.microsoft.com/office/powerpoint/2010/main" val="3805333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ADBB52E-9A4E-B715-4AC4-AEF45574B85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B03B88F-BCB5-26F0-91CD-6005DEDC834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2D32CE2-1C75-1F3D-BFDD-8BBFD61B6CAF}"/>
              </a:ext>
            </a:extLst>
          </p:cNvPr>
          <p:cNvSpPr>
            <a:spLocks noGrp="1"/>
          </p:cNvSpPr>
          <p:nvPr>
            <p:ph type="dt" sz="half" idx="10"/>
          </p:nvPr>
        </p:nvSpPr>
        <p:spPr/>
        <p:txBody>
          <a:bodyPr/>
          <a:lstStyle/>
          <a:p>
            <a:fld id="{B721A9DD-20A6-A549-9004-60C1E0EC3AC4}" type="datetimeFigureOut">
              <a:rPr lang="fr-FR" smtClean="0"/>
              <a:t>06/03/2026</a:t>
            </a:fld>
            <a:endParaRPr lang="fr-FR" dirty="0"/>
          </a:p>
        </p:txBody>
      </p:sp>
      <p:sp>
        <p:nvSpPr>
          <p:cNvPr id="5" name="Espace réservé du pied de page 4">
            <a:extLst>
              <a:ext uri="{FF2B5EF4-FFF2-40B4-BE49-F238E27FC236}">
                <a16:creationId xmlns:a16="http://schemas.microsoft.com/office/drawing/2014/main" id="{F8336624-5B47-B04D-E2E4-8FF3D620EAE6}"/>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0FD6498F-8D62-A7D7-B94E-D918FB989341}"/>
              </a:ext>
            </a:extLst>
          </p:cNvPr>
          <p:cNvSpPr>
            <a:spLocks noGrp="1"/>
          </p:cNvSpPr>
          <p:nvPr>
            <p:ph type="sldNum" sz="quarter" idx="12"/>
          </p:nvPr>
        </p:nvSpPr>
        <p:spPr/>
        <p:txBody>
          <a:bodyPr/>
          <a:lstStyle/>
          <a:p>
            <a:fld id="{9F5E87EA-CEF9-8442-AD81-674EBD08FB9B}" type="slidenum">
              <a:rPr lang="fr-FR" smtClean="0"/>
              <a:t>‹#›</a:t>
            </a:fld>
            <a:endParaRPr lang="fr-FR" dirty="0"/>
          </a:p>
        </p:txBody>
      </p:sp>
    </p:spTree>
    <p:extLst>
      <p:ext uri="{BB962C8B-B14F-4D97-AF65-F5344CB8AC3E}">
        <p14:creationId xmlns:p14="http://schemas.microsoft.com/office/powerpoint/2010/main" val="1638367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B88465-D834-4144-2B0D-30BC573266A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80087D0-B5AF-C3D7-9C4C-B1DF92FC24F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40379F-8473-1151-6880-E6028E5EAF0A}"/>
              </a:ext>
            </a:extLst>
          </p:cNvPr>
          <p:cNvSpPr>
            <a:spLocks noGrp="1"/>
          </p:cNvSpPr>
          <p:nvPr>
            <p:ph type="dt" sz="half" idx="10"/>
          </p:nvPr>
        </p:nvSpPr>
        <p:spPr/>
        <p:txBody>
          <a:bodyPr/>
          <a:lstStyle/>
          <a:p>
            <a:fld id="{B721A9DD-20A6-A549-9004-60C1E0EC3AC4}" type="datetimeFigureOut">
              <a:rPr lang="fr-FR" smtClean="0"/>
              <a:t>06/03/2026</a:t>
            </a:fld>
            <a:endParaRPr lang="fr-FR" dirty="0"/>
          </a:p>
        </p:txBody>
      </p:sp>
      <p:sp>
        <p:nvSpPr>
          <p:cNvPr id="5" name="Espace réservé du pied de page 4">
            <a:extLst>
              <a:ext uri="{FF2B5EF4-FFF2-40B4-BE49-F238E27FC236}">
                <a16:creationId xmlns:a16="http://schemas.microsoft.com/office/drawing/2014/main" id="{3FE8BD68-6283-B5D7-9CCA-C02017316416}"/>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76299901-7B83-CE26-679D-626CFF369B5B}"/>
              </a:ext>
            </a:extLst>
          </p:cNvPr>
          <p:cNvSpPr>
            <a:spLocks noGrp="1"/>
          </p:cNvSpPr>
          <p:nvPr>
            <p:ph type="sldNum" sz="quarter" idx="12"/>
          </p:nvPr>
        </p:nvSpPr>
        <p:spPr/>
        <p:txBody>
          <a:bodyPr/>
          <a:lstStyle/>
          <a:p>
            <a:fld id="{9F5E87EA-CEF9-8442-AD81-674EBD08FB9B}" type="slidenum">
              <a:rPr lang="fr-FR" smtClean="0"/>
              <a:t>‹#›</a:t>
            </a:fld>
            <a:endParaRPr lang="fr-FR" dirty="0"/>
          </a:p>
        </p:txBody>
      </p:sp>
    </p:spTree>
    <p:extLst>
      <p:ext uri="{BB962C8B-B14F-4D97-AF65-F5344CB8AC3E}">
        <p14:creationId xmlns:p14="http://schemas.microsoft.com/office/powerpoint/2010/main" val="129486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B56A4C-29DA-CA9C-7A1B-825443D94F3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6E24359-0794-2412-DF8A-D8BDEDD9E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0564432-78FD-EBEB-FFA9-528D947E7D7F}"/>
              </a:ext>
            </a:extLst>
          </p:cNvPr>
          <p:cNvSpPr>
            <a:spLocks noGrp="1"/>
          </p:cNvSpPr>
          <p:nvPr>
            <p:ph type="dt" sz="half" idx="10"/>
          </p:nvPr>
        </p:nvSpPr>
        <p:spPr/>
        <p:txBody>
          <a:bodyPr/>
          <a:lstStyle/>
          <a:p>
            <a:fld id="{B721A9DD-20A6-A549-9004-60C1E0EC3AC4}" type="datetimeFigureOut">
              <a:rPr lang="fr-FR" smtClean="0"/>
              <a:t>06/03/2026</a:t>
            </a:fld>
            <a:endParaRPr lang="fr-FR" dirty="0"/>
          </a:p>
        </p:txBody>
      </p:sp>
      <p:sp>
        <p:nvSpPr>
          <p:cNvPr id="5" name="Espace réservé du pied de page 4">
            <a:extLst>
              <a:ext uri="{FF2B5EF4-FFF2-40B4-BE49-F238E27FC236}">
                <a16:creationId xmlns:a16="http://schemas.microsoft.com/office/drawing/2014/main" id="{61C584AB-984E-EE68-E6F0-4225AE956515}"/>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4357D8D4-47AD-7622-C2D8-CE142635C81D}"/>
              </a:ext>
            </a:extLst>
          </p:cNvPr>
          <p:cNvSpPr>
            <a:spLocks noGrp="1"/>
          </p:cNvSpPr>
          <p:nvPr>
            <p:ph type="sldNum" sz="quarter" idx="12"/>
          </p:nvPr>
        </p:nvSpPr>
        <p:spPr/>
        <p:txBody>
          <a:bodyPr/>
          <a:lstStyle/>
          <a:p>
            <a:fld id="{9F5E87EA-CEF9-8442-AD81-674EBD08FB9B}" type="slidenum">
              <a:rPr lang="fr-FR" smtClean="0"/>
              <a:t>‹#›</a:t>
            </a:fld>
            <a:endParaRPr lang="fr-FR" dirty="0"/>
          </a:p>
        </p:txBody>
      </p:sp>
    </p:spTree>
    <p:extLst>
      <p:ext uri="{BB962C8B-B14F-4D97-AF65-F5344CB8AC3E}">
        <p14:creationId xmlns:p14="http://schemas.microsoft.com/office/powerpoint/2010/main" val="3788974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DB64AA-2DF4-A3B7-46AA-6D5BABDBC6D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DEFD8CD-0D03-3229-3B02-32BE9F597FD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5E78425-3B92-F5CA-ED01-2678E8EB8F9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2A8B405-8F32-ADB0-D2CD-0176C670026A}"/>
              </a:ext>
            </a:extLst>
          </p:cNvPr>
          <p:cNvSpPr>
            <a:spLocks noGrp="1"/>
          </p:cNvSpPr>
          <p:nvPr>
            <p:ph type="dt" sz="half" idx="10"/>
          </p:nvPr>
        </p:nvSpPr>
        <p:spPr/>
        <p:txBody>
          <a:bodyPr/>
          <a:lstStyle/>
          <a:p>
            <a:fld id="{B721A9DD-20A6-A549-9004-60C1E0EC3AC4}" type="datetimeFigureOut">
              <a:rPr lang="fr-FR" smtClean="0"/>
              <a:t>06/03/2026</a:t>
            </a:fld>
            <a:endParaRPr lang="fr-FR" dirty="0"/>
          </a:p>
        </p:txBody>
      </p:sp>
      <p:sp>
        <p:nvSpPr>
          <p:cNvPr id="6" name="Espace réservé du pied de page 5">
            <a:extLst>
              <a:ext uri="{FF2B5EF4-FFF2-40B4-BE49-F238E27FC236}">
                <a16:creationId xmlns:a16="http://schemas.microsoft.com/office/drawing/2014/main" id="{F1E0E788-0F6F-0A43-0C40-C5F406371454}"/>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1AED3F6F-068B-AA5A-0093-34C0BB80C246}"/>
              </a:ext>
            </a:extLst>
          </p:cNvPr>
          <p:cNvSpPr>
            <a:spLocks noGrp="1"/>
          </p:cNvSpPr>
          <p:nvPr>
            <p:ph type="sldNum" sz="quarter" idx="12"/>
          </p:nvPr>
        </p:nvSpPr>
        <p:spPr/>
        <p:txBody>
          <a:bodyPr/>
          <a:lstStyle/>
          <a:p>
            <a:fld id="{9F5E87EA-CEF9-8442-AD81-674EBD08FB9B}" type="slidenum">
              <a:rPr lang="fr-FR" smtClean="0"/>
              <a:t>‹#›</a:t>
            </a:fld>
            <a:endParaRPr lang="fr-FR" dirty="0"/>
          </a:p>
        </p:txBody>
      </p:sp>
    </p:spTree>
    <p:extLst>
      <p:ext uri="{BB962C8B-B14F-4D97-AF65-F5344CB8AC3E}">
        <p14:creationId xmlns:p14="http://schemas.microsoft.com/office/powerpoint/2010/main" val="51214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7FE940-87A2-292E-998A-874ABC48BDD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A766A6E-D17F-AB39-9878-8211417E82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DA961FF-D3F9-68D6-1902-9384290FC5F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65A0A28-25E2-18D1-459C-F4E0DD7044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ECD41ED-6E38-0DCA-E160-E5BE2CB9AEA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9F47E46-81F2-6F60-7FC4-D02777EC9B82}"/>
              </a:ext>
            </a:extLst>
          </p:cNvPr>
          <p:cNvSpPr>
            <a:spLocks noGrp="1"/>
          </p:cNvSpPr>
          <p:nvPr>
            <p:ph type="dt" sz="half" idx="10"/>
          </p:nvPr>
        </p:nvSpPr>
        <p:spPr/>
        <p:txBody>
          <a:bodyPr/>
          <a:lstStyle/>
          <a:p>
            <a:fld id="{B721A9DD-20A6-A549-9004-60C1E0EC3AC4}" type="datetimeFigureOut">
              <a:rPr lang="fr-FR" smtClean="0"/>
              <a:t>06/03/2026</a:t>
            </a:fld>
            <a:endParaRPr lang="fr-FR" dirty="0"/>
          </a:p>
        </p:txBody>
      </p:sp>
      <p:sp>
        <p:nvSpPr>
          <p:cNvPr id="8" name="Espace réservé du pied de page 7">
            <a:extLst>
              <a:ext uri="{FF2B5EF4-FFF2-40B4-BE49-F238E27FC236}">
                <a16:creationId xmlns:a16="http://schemas.microsoft.com/office/drawing/2014/main" id="{B3CE786A-D83A-D2FD-36D8-229C06479F00}"/>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FD760C8C-83E7-1FDC-0A81-8581DC432440}"/>
              </a:ext>
            </a:extLst>
          </p:cNvPr>
          <p:cNvSpPr>
            <a:spLocks noGrp="1"/>
          </p:cNvSpPr>
          <p:nvPr>
            <p:ph type="sldNum" sz="quarter" idx="12"/>
          </p:nvPr>
        </p:nvSpPr>
        <p:spPr/>
        <p:txBody>
          <a:bodyPr/>
          <a:lstStyle/>
          <a:p>
            <a:fld id="{9F5E87EA-CEF9-8442-AD81-674EBD08FB9B}" type="slidenum">
              <a:rPr lang="fr-FR" smtClean="0"/>
              <a:t>‹#›</a:t>
            </a:fld>
            <a:endParaRPr lang="fr-FR" dirty="0"/>
          </a:p>
        </p:txBody>
      </p:sp>
    </p:spTree>
    <p:extLst>
      <p:ext uri="{BB962C8B-B14F-4D97-AF65-F5344CB8AC3E}">
        <p14:creationId xmlns:p14="http://schemas.microsoft.com/office/powerpoint/2010/main" val="3998395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EDC758-EC7B-C8A6-9C04-E706D65DF55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B5876C9-CB50-71ED-7CF8-A8E5CD370534}"/>
              </a:ext>
            </a:extLst>
          </p:cNvPr>
          <p:cNvSpPr>
            <a:spLocks noGrp="1"/>
          </p:cNvSpPr>
          <p:nvPr>
            <p:ph type="dt" sz="half" idx="10"/>
          </p:nvPr>
        </p:nvSpPr>
        <p:spPr/>
        <p:txBody>
          <a:bodyPr/>
          <a:lstStyle/>
          <a:p>
            <a:fld id="{B721A9DD-20A6-A549-9004-60C1E0EC3AC4}" type="datetimeFigureOut">
              <a:rPr lang="fr-FR" smtClean="0"/>
              <a:t>06/03/2026</a:t>
            </a:fld>
            <a:endParaRPr lang="fr-FR" dirty="0"/>
          </a:p>
        </p:txBody>
      </p:sp>
      <p:sp>
        <p:nvSpPr>
          <p:cNvPr id="4" name="Espace réservé du pied de page 3">
            <a:extLst>
              <a:ext uri="{FF2B5EF4-FFF2-40B4-BE49-F238E27FC236}">
                <a16:creationId xmlns:a16="http://schemas.microsoft.com/office/drawing/2014/main" id="{0A950305-2925-248F-FAA8-E5BAAD8EA22F}"/>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0B00E491-EC0C-8D9A-9059-2075931E5995}"/>
              </a:ext>
            </a:extLst>
          </p:cNvPr>
          <p:cNvSpPr>
            <a:spLocks noGrp="1"/>
          </p:cNvSpPr>
          <p:nvPr>
            <p:ph type="sldNum" sz="quarter" idx="12"/>
          </p:nvPr>
        </p:nvSpPr>
        <p:spPr/>
        <p:txBody>
          <a:bodyPr/>
          <a:lstStyle/>
          <a:p>
            <a:fld id="{9F5E87EA-CEF9-8442-AD81-674EBD08FB9B}" type="slidenum">
              <a:rPr lang="fr-FR" smtClean="0"/>
              <a:t>‹#›</a:t>
            </a:fld>
            <a:endParaRPr lang="fr-FR" dirty="0"/>
          </a:p>
        </p:txBody>
      </p:sp>
    </p:spTree>
    <p:extLst>
      <p:ext uri="{BB962C8B-B14F-4D97-AF65-F5344CB8AC3E}">
        <p14:creationId xmlns:p14="http://schemas.microsoft.com/office/powerpoint/2010/main" val="3404762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D15F239-2DB2-C577-0858-18B08E582C1E}"/>
              </a:ext>
            </a:extLst>
          </p:cNvPr>
          <p:cNvSpPr>
            <a:spLocks noGrp="1"/>
          </p:cNvSpPr>
          <p:nvPr>
            <p:ph type="dt" sz="half" idx="10"/>
          </p:nvPr>
        </p:nvSpPr>
        <p:spPr/>
        <p:txBody>
          <a:bodyPr/>
          <a:lstStyle/>
          <a:p>
            <a:fld id="{B721A9DD-20A6-A549-9004-60C1E0EC3AC4}" type="datetimeFigureOut">
              <a:rPr lang="fr-FR" smtClean="0"/>
              <a:t>06/03/2026</a:t>
            </a:fld>
            <a:endParaRPr lang="fr-FR" dirty="0"/>
          </a:p>
        </p:txBody>
      </p:sp>
      <p:sp>
        <p:nvSpPr>
          <p:cNvPr id="3" name="Espace réservé du pied de page 2">
            <a:extLst>
              <a:ext uri="{FF2B5EF4-FFF2-40B4-BE49-F238E27FC236}">
                <a16:creationId xmlns:a16="http://schemas.microsoft.com/office/drawing/2014/main" id="{8CA84922-EB52-5BA7-CF48-89285342D66E}"/>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E72DB43-990B-BF6B-CCED-0E863264F4C6}"/>
              </a:ext>
            </a:extLst>
          </p:cNvPr>
          <p:cNvSpPr>
            <a:spLocks noGrp="1"/>
          </p:cNvSpPr>
          <p:nvPr>
            <p:ph type="sldNum" sz="quarter" idx="12"/>
          </p:nvPr>
        </p:nvSpPr>
        <p:spPr/>
        <p:txBody>
          <a:bodyPr/>
          <a:lstStyle/>
          <a:p>
            <a:fld id="{9F5E87EA-CEF9-8442-AD81-674EBD08FB9B}" type="slidenum">
              <a:rPr lang="fr-FR" smtClean="0"/>
              <a:t>‹#›</a:t>
            </a:fld>
            <a:endParaRPr lang="fr-FR" dirty="0"/>
          </a:p>
        </p:txBody>
      </p:sp>
    </p:spTree>
    <p:extLst>
      <p:ext uri="{BB962C8B-B14F-4D97-AF65-F5344CB8AC3E}">
        <p14:creationId xmlns:p14="http://schemas.microsoft.com/office/powerpoint/2010/main" val="2962920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10D3A5-A161-F8AB-5594-BE2755256C8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820460A-05B3-08CA-6D8C-748BF23E4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643E953-3065-7035-3FE8-5065729F5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A12D958-D10B-9ADB-6A89-769207EC8A87}"/>
              </a:ext>
            </a:extLst>
          </p:cNvPr>
          <p:cNvSpPr>
            <a:spLocks noGrp="1"/>
          </p:cNvSpPr>
          <p:nvPr>
            <p:ph type="dt" sz="half" idx="10"/>
          </p:nvPr>
        </p:nvSpPr>
        <p:spPr/>
        <p:txBody>
          <a:bodyPr/>
          <a:lstStyle/>
          <a:p>
            <a:fld id="{B721A9DD-20A6-A549-9004-60C1E0EC3AC4}" type="datetimeFigureOut">
              <a:rPr lang="fr-FR" smtClean="0"/>
              <a:t>06/03/2026</a:t>
            </a:fld>
            <a:endParaRPr lang="fr-FR" dirty="0"/>
          </a:p>
        </p:txBody>
      </p:sp>
      <p:sp>
        <p:nvSpPr>
          <p:cNvPr id="6" name="Espace réservé du pied de page 5">
            <a:extLst>
              <a:ext uri="{FF2B5EF4-FFF2-40B4-BE49-F238E27FC236}">
                <a16:creationId xmlns:a16="http://schemas.microsoft.com/office/drawing/2014/main" id="{7E7878EF-652D-16FE-57BA-7B714BE64454}"/>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D16F80C7-7C88-8D0E-5A22-9897F9A52DE5}"/>
              </a:ext>
            </a:extLst>
          </p:cNvPr>
          <p:cNvSpPr>
            <a:spLocks noGrp="1"/>
          </p:cNvSpPr>
          <p:nvPr>
            <p:ph type="sldNum" sz="quarter" idx="12"/>
          </p:nvPr>
        </p:nvSpPr>
        <p:spPr/>
        <p:txBody>
          <a:bodyPr/>
          <a:lstStyle/>
          <a:p>
            <a:fld id="{9F5E87EA-CEF9-8442-AD81-674EBD08FB9B}" type="slidenum">
              <a:rPr lang="fr-FR" smtClean="0"/>
              <a:t>‹#›</a:t>
            </a:fld>
            <a:endParaRPr lang="fr-FR" dirty="0"/>
          </a:p>
        </p:txBody>
      </p:sp>
    </p:spTree>
    <p:extLst>
      <p:ext uri="{BB962C8B-B14F-4D97-AF65-F5344CB8AC3E}">
        <p14:creationId xmlns:p14="http://schemas.microsoft.com/office/powerpoint/2010/main" val="10487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15167C-38F4-0DCA-B784-291C43C2E8F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6D72348-CCB8-5ABA-531A-FEC40D372F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3B38EDB9-9E02-A005-6512-AD5047C3AD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E13F534-D458-412E-C065-4F0D3347A01D}"/>
              </a:ext>
            </a:extLst>
          </p:cNvPr>
          <p:cNvSpPr>
            <a:spLocks noGrp="1"/>
          </p:cNvSpPr>
          <p:nvPr>
            <p:ph type="dt" sz="half" idx="10"/>
          </p:nvPr>
        </p:nvSpPr>
        <p:spPr/>
        <p:txBody>
          <a:bodyPr/>
          <a:lstStyle/>
          <a:p>
            <a:fld id="{B721A9DD-20A6-A549-9004-60C1E0EC3AC4}" type="datetimeFigureOut">
              <a:rPr lang="fr-FR" smtClean="0"/>
              <a:t>06/03/2026</a:t>
            </a:fld>
            <a:endParaRPr lang="fr-FR" dirty="0"/>
          </a:p>
        </p:txBody>
      </p:sp>
      <p:sp>
        <p:nvSpPr>
          <p:cNvPr id="6" name="Espace réservé du pied de page 5">
            <a:extLst>
              <a:ext uri="{FF2B5EF4-FFF2-40B4-BE49-F238E27FC236}">
                <a16:creationId xmlns:a16="http://schemas.microsoft.com/office/drawing/2014/main" id="{66E47BDC-5D18-4373-52C7-B50965F7ADF7}"/>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60160CD5-8DB3-73F6-F612-948B1A19F54A}"/>
              </a:ext>
            </a:extLst>
          </p:cNvPr>
          <p:cNvSpPr>
            <a:spLocks noGrp="1"/>
          </p:cNvSpPr>
          <p:nvPr>
            <p:ph type="sldNum" sz="quarter" idx="12"/>
          </p:nvPr>
        </p:nvSpPr>
        <p:spPr/>
        <p:txBody>
          <a:bodyPr/>
          <a:lstStyle/>
          <a:p>
            <a:fld id="{9F5E87EA-CEF9-8442-AD81-674EBD08FB9B}" type="slidenum">
              <a:rPr lang="fr-FR" smtClean="0"/>
              <a:t>‹#›</a:t>
            </a:fld>
            <a:endParaRPr lang="fr-FR" dirty="0"/>
          </a:p>
        </p:txBody>
      </p:sp>
    </p:spTree>
    <p:extLst>
      <p:ext uri="{BB962C8B-B14F-4D97-AF65-F5344CB8AC3E}">
        <p14:creationId xmlns:p14="http://schemas.microsoft.com/office/powerpoint/2010/main" val="954162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741205C-4401-A08A-3A23-71C5C54888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0F77D2C-0628-7765-BBF1-76982F5C36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A203F6A-39DC-8226-BDC7-825B7FC302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21A9DD-20A6-A549-9004-60C1E0EC3AC4}" type="datetimeFigureOut">
              <a:rPr lang="fr-FR" smtClean="0"/>
              <a:t>06/03/2026</a:t>
            </a:fld>
            <a:endParaRPr lang="fr-FR" dirty="0"/>
          </a:p>
        </p:txBody>
      </p:sp>
      <p:sp>
        <p:nvSpPr>
          <p:cNvPr id="5" name="Espace réservé du pied de page 4">
            <a:extLst>
              <a:ext uri="{FF2B5EF4-FFF2-40B4-BE49-F238E27FC236}">
                <a16:creationId xmlns:a16="http://schemas.microsoft.com/office/drawing/2014/main" id="{908BFE2A-349F-3D4B-61F7-455660EF1F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42978E37-4A8E-20BE-60C0-B0BAF44619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F5E87EA-CEF9-8442-AD81-674EBD08FB9B}" type="slidenum">
              <a:rPr lang="fr-FR" smtClean="0"/>
              <a:t>‹#›</a:t>
            </a:fld>
            <a:endParaRPr lang="fr-FR" dirty="0"/>
          </a:p>
        </p:txBody>
      </p:sp>
    </p:spTree>
    <p:extLst>
      <p:ext uri="{BB962C8B-B14F-4D97-AF65-F5344CB8AC3E}">
        <p14:creationId xmlns:p14="http://schemas.microsoft.com/office/powerpoint/2010/main" val="3799911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15C_1C61C2AE.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prizes.new-european-bauhaus.europa.eu/" TargetMode="External"/><Relationship Id="rId5" Type="http://schemas.openxmlformats.org/officeDocument/2006/relationships/image" Target="../media/image18.png"/><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prizes.new-european-bauhaus.europa.eu/guide-boost-small-municipalities#section-367538" TargetMode="Externa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prizes.new-european-bauhaus.europa.eu/" TargetMode="External"/><Relationship Id="rId3" Type="http://schemas.openxmlformats.org/officeDocument/2006/relationships/image" Target="../media/image3.emf"/><Relationship Id="rId7" Type="http://schemas.openxmlformats.org/officeDocument/2006/relationships/hyperlink" Target="https://prizes.new-european-bauhaus.europa.eu/choose-past-editions-award"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new-european-bauhaus.europa.eu/tools-and-resources/neb-checklist_en" TargetMode="External"/><Relationship Id="rId5" Type="http://schemas.openxmlformats.org/officeDocument/2006/relationships/hyperlink" Target="https://new-european-bauhaus.europa.eu/tools-and-resources_en" TargetMode="External"/><Relationship Id="rId4" Type="http://schemas.openxmlformats.org/officeDocument/2006/relationships/image" Target="../media/image5.emf"/><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9.jpeg"/><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emf"/><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48CA1-05F4-F818-5EF2-7B0DFD111716}"/>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D8998F9C-5E54-B841-4111-37A02B50AE12}"/>
              </a:ext>
            </a:extLst>
          </p:cNvPr>
          <p:cNvPicPr>
            <a:picLocks noChangeAspect="1"/>
          </p:cNvPicPr>
          <p:nvPr/>
        </p:nvPicPr>
        <p:blipFill>
          <a:blip r:embed="rId3"/>
          <a:srcRect/>
          <a:stretch>
            <a:fillRect/>
          </a:stretch>
        </p:blipFill>
        <p:spPr>
          <a:xfrm>
            <a:off x="-1" y="0"/>
            <a:ext cx="12192001" cy="6858000"/>
          </a:xfrm>
          <a:prstGeom prst="rect">
            <a:avLst/>
          </a:prstGeom>
        </p:spPr>
      </p:pic>
      <p:sp>
        <p:nvSpPr>
          <p:cNvPr id="5" name="ZoneTexte 4">
            <a:extLst>
              <a:ext uri="{FF2B5EF4-FFF2-40B4-BE49-F238E27FC236}">
                <a16:creationId xmlns:a16="http://schemas.microsoft.com/office/drawing/2014/main" id="{8423CA56-E832-210D-8405-86187D537FC4}"/>
              </a:ext>
            </a:extLst>
          </p:cNvPr>
          <p:cNvSpPr txBox="1"/>
          <p:nvPr/>
        </p:nvSpPr>
        <p:spPr>
          <a:xfrm>
            <a:off x="471611" y="520700"/>
            <a:ext cx="10584316" cy="6334042"/>
          </a:xfrm>
          <a:prstGeom prst="rect">
            <a:avLst/>
          </a:prstGeom>
          <a:noFill/>
        </p:spPr>
        <p:txBody>
          <a:bodyPr wrap="square" rtlCol="0">
            <a:spAutoFit/>
          </a:bodyPr>
          <a:lstStyle/>
          <a:p>
            <a:pPr>
              <a:lnSpc>
                <a:spcPct val="80000"/>
              </a:lnSpc>
            </a:pPr>
            <a:endParaRPr lang="en-GB" sz="8000" b="1" dirty="0">
              <a:solidFill>
                <a:schemeClr val="bg1"/>
              </a:solidFill>
              <a:effectLst/>
              <a:latin typeface="Titillium Web" pitchFamily="2" charset="77"/>
            </a:endParaRPr>
          </a:p>
          <a:p>
            <a:pPr>
              <a:lnSpc>
                <a:spcPct val="80000"/>
              </a:lnSpc>
            </a:pPr>
            <a:r>
              <a:rPr lang="en-GB" sz="8000" b="1" dirty="0">
                <a:effectLst/>
                <a:latin typeface="Titillium Web" pitchFamily="2" charset="77"/>
              </a:rPr>
              <a:t>NEB Boost for Small Municipalities 2026</a:t>
            </a:r>
          </a:p>
          <a:p>
            <a:pPr>
              <a:lnSpc>
                <a:spcPct val="80000"/>
              </a:lnSpc>
            </a:pPr>
            <a:endParaRPr lang="fr-BE" sz="6600" b="1" dirty="0">
              <a:effectLst/>
              <a:latin typeface="Titillium Web" pitchFamily="2" charset="77"/>
            </a:endParaRPr>
          </a:p>
          <a:p>
            <a:pPr>
              <a:lnSpc>
                <a:spcPct val="80000"/>
              </a:lnSpc>
            </a:pPr>
            <a:r>
              <a:rPr lang="fr-BE" sz="6000" b="1" dirty="0">
                <a:effectLst/>
                <a:latin typeface="Titillium Web" pitchFamily="2" charset="77"/>
              </a:rPr>
              <a:t>Information Session</a:t>
            </a:r>
          </a:p>
          <a:p>
            <a:pPr>
              <a:lnSpc>
                <a:spcPct val="80000"/>
              </a:lnSpc>
            </a:pPr>
            <a:endParaRPr lang="fr-BE" sz="3200" b="1" dirty="0">
              <a:latin typeface="Titillium Web" pitchFamily="2" charset="77"/>
            </a:endParaRPr>
          </a:p>
          <a:p>
            <a:pPr>
              <a:lnSpc>
                <a:spcPct val="80000"/>
              </a:lnSpc>
            </a:pPr>
            <a:r>
              <a:rPr lang="fr-BE" sz="2400" b="1" i="1" dirty="0">
                <a:latin typeface="Titillium Web" pitchFamily="2" charset="77"/>
              </a:rPr>
              <a:t>6 March 2026</a:t>
            </a:r>
            <a:endParaRPr lang="fr-BE" sz="2400" b="1" i="1" dirty="0">
              <a:effectLst/>
              <a:latin typeface="Titillium Web" pitchFamily="2" charset="77"/>
            </a:endParaRPr>
          </a:p>
          <a:p>
            <a:pPr>
              <a:lnSpc>
                <a:spcPct val="80000"/>
              </a:lnSpc>
            </a:pPr>
            <a:r>
              <a:rPr lang="fr-BE" sz="8000" b="1" dirty="0">
                <a:solidFill>
                  <a:schemeClr val="bg1"/>
                </a:solidFill>
                <a:effectLst/>
                <a:latin typeface="Titillium Web" pitchFamily="2" charset="77"/>
              </a:rPr>
              <a:t> </a:t>
            </a:r>
            <a:endParaRPr lang="fr-BE" sz="8000" dirty="0">
              <a:solidFill>
                <a:schemeClr val="bg1"/>
              </a:solidFill>
              <a:effectLst/>
              <a:latin typeface="Titillium Web" pitchFamily="2" charset="77"/>
            </a:endParaRPr>
          </a:p>
        </p:txBody>
      </p:sp>
      <p:pic>
        <p:nvPicPr>
          <p:cNvPr id="7" name="Image 6">
            <a:extLst>
              <a:ext uri="{FF2B5EF4-FFF2-40B4-BE49-F238E27FC236}">
                <a16:creationId xmlns:a16="http://schemas.microsoft.com/office/drawing/2014/main" id="{30EB53DD-B927-E00A-5970-F5063026B6FA}"/>
              </a:ext>
            </a:extLst>
          </p:cNvPr>
          <p:cNvPicPr>
            <a:picLocks noChangeAspect="1"/>
          </p:cNvPicPr>
          <p:nvPr/>
        </p:nvPicPr>
        <p:blipFill>
          <a:blip r:embed="rId4"/>
          <a:stretch>
            <a:fillRect/>
          </a:stretch>
        </p:blipFill>
        <p:spPr>
          <a:xfrm>
            <a:off x="9597870" y="5497781"/>
            <a:ext cx="1931688" cy="837065"/>
          </a:xfrm>
          <a:prstGeom prst="rect">
            <a:avLst/>
          </a:prstGeom>
        </p:spPr>
      </p:pic>
    </p:spTree>
    <p:extLst>
      <p:ext uri="{BB962C8B-B14F-4D97-AF65-F5344CB8AC3E}">
        <p14:creationId xmlns:p14="http://schemas.microsoft.com/office/powerpoint/2010/main" val="2398549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164A3-141A-DCF9-D5E7-BF6B364389B2}"/>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C77CF0F8-85D4-92ED-F0E4-2CBAB19528B4}"/>
              </a:ext>
            </a:extLst>
          </p:cNvPr>
          <p:cNvPicPr>
            <a:picLocks noChangeAspect="1"/>
          </p:cNvPicPr>
          <p:nvPr/>
        </p:nvPicPr>
        <p:blipFill>
          <a:blip r:embed="rId3"/>
          <a:srcRect r="5368"/>
          <a:stretch>
            <a:fillRect/>
          </a:stretch>
        </p:blipFill>
        <p:spPr>
          <a:xfrm>
            <a:off x="-1" y="0"/>
            <a:ext cx="12192001" cy="6858000"/>
          </a:xfrm>
          <a:prstGeom prst="rect">
            <a:avLst/>
          </a:prstGeom>
        </p:spPr>
      </p:pic>
      <p:pic>
        <p:nvPicPr>
          <p:cNvPr id="5" name="Image 4">
            <a:extLst>
              <a:ext uri="{FF2B5EF4-FFF2-40B4-BE49-F238E27FC236}">
                <a16:creationId xmlns:a16="http://schemas.microsoft.com/office/drawing/2014/main" id="{4FD671B5-BE40-AD53-D239-29645464FBB4}"/>
              </a:ext>
            </a:extLst>
          </p:cNvPr>
          <p:cNvPicPr>
            <a:picLocks noChangeAspect="1"/>
          </p:cNvPicPr>
          <p:nvPr/>
        </p:nvPicPr>
        <p:blipFill>
          <a:blip r:embed="rId4"/>
          <a:srcRect r="12353"/>
          <a:stretch>
            <a:fillRect/>
          </a:stretch>
        </p:blipFill>
        <p:spPr>
          <a:xfrm>
            <a:off x="899961" y="914401"/>
            <a:ext cx="11292039" cy="5960468"/>
          </a:xfrm>
          <a:prstGeom prst="rect">
            <a:avLst/>
          </a:prstGeom>
        </p:spPr>
      </p:pic>
      <p:sp>
        <p:nvSpPr>
          <p:cNvPr id="4" name="ZoneTexte 3">
            <a:extLst>
              <a:ext uri="{FF2B5EF4-FFF2-40B4-BE49-F238E27FC236}">
                <a16:creationId xmlns:a16="http://schemas.microsoft.com/office/drawing/2014/main" id="{E85B8043-86E0-6475-505B-65F12C48DEA4}"/>
              </a:ext>
            </a:extLst>
          </p:cNvPr>
          <p:cNvSpPr txBox="1"/>
          <p:nvPr/>
        </p:nvSpPr>
        <p:spPr>
          <a:xfrm>
            <a:off x="2146011" y="2261733"/>
            <a:ext cx="9681812" cy="4524315"/>
          </a:xfrm>
          <a:prstGeom prst="rect">
            <a:avLst/>
          </a:prstGeom>
          <a:noFill/>
        </p:spPr>
        <p:txBody>
          <a:bodyPr wrap="square">
            <a:spAutoFit/>
          </a:bodyPr>
          <a:lstStyle/>
          <a:p>
            <a:pPr marL="285750" indent="-285750">
              <a:buFont typeface="Wingdings" panose="05000000000000000000" pitchFamily="2" charset="2"/>
              <a:buChar char="ü"/>
            </a:pPr>
            <a:r>
              <a:rPr lang="en-GB" sz="2400" i="0" kern="1200" dirty="0">
                <a:solidFill>
                  <a:schemeClr val="tx1"/>
                </a:solidFill>
                <a:effectLst/>
                <a:latin typeface="Titillium Web" panose="00000500000000000000" pitchFamily="2" charset="0"/>
              </a:rPr>
              <a:t>The project should be aligned with NEB values (</a:t>
            </a:r>
            <a:r>
              <a:rPr lang="en-GB" sz="2400" b="1" i="0" kern="1200" dirty="0">
                <a:solidFill>
                  <a:schemeClr val="tx1"/>
                </a:solidFill>
                <a:effectLst/>
                <a:latin typeface="Titillium Web" panose="00000500000000000000" pitchFamily="2" charset="0"/>
              </a:rPr>
              <a:t>sustainable, inclusive, beautiful</a:t>
            </a:r>
            <a:r>
              <a:rPr lang="en-GB" sz="2400" i="0" kern="1200" dirty="0">
                <a:solidFill>
                  <a:schemeClr val="tx1"/>
                </a:solidFill>
                <a:effectLst/>
                <a:latin typeface="Titillium Web" panose="00000500000000000000" pitchFamily="2" charset="0"/>
              </a:rPr>
              <a:t>) and working principles (</a:t>
            </a:r>
            <a:r>
              <a:rPr lang="en-GB" sz="2400" b="1" i="0" kern="1200" dirty="0">
                <a:solidFill>
                  <a:schemeClr val="tx1"/>
                </a:solidFill>
                <a:effectLst/>
                <a:latin typeface="Titillium Web" panose="00000500000000000000" pitchFamily="2" charset="0"/>
              </a:rPr>
              <a:t>participatory process, multi-level engagement, transdisciplinary approach</a:t>
            </a:r>
            <a:r>
              <a:rPr lang="en-GB" sz="2400" i="0" kern="1200" dirty="0">
                <a:solidFill>
                  <a:schemeClr val="tx1"/>
                </a:solidFill>
                <a:effectLst/>
                <a:latin typeface="Titillium Web" panose="00000500000000000000" pitchFamily="2" charset="0"/>
              </a:rPr>
              <a:t>).</a:t>
            </a:r>
          </a:p>
          <a:p>
            <a:endParaRPr lang="en-US" sz="2400" i="0" kern="1200" dirty="0">
              <a:solidFill>
                <a:schemeClr val="tx1"/>
              </a:solidFill>
              <a:effectLst/>
              <a:latin typeface="Titillium Web" panose="00000500000000000000" pitchFamily="2" charset="0"/>
            </a:endParaRPr>
          </a:p>
          <a:p>
            <a:pPr marL="285750" indent="-285750">
              <a:buFont typeface="Wingdings" panose="05000000000000000000" pitchFamily="2" charset="2"/>
              <a:buChar char="ü"/>
            </a:pPr>
            <a:r>
              <a:rPr lang="en-US" sz="2400" b="0" i="0" kern="1200" dirty="0">
                <a:solidFill>
                  <a:schemeClr val="tx1"/>
                </a:solidFill>
                <a:effectLst/>
                <a:latin typeface="Titillium Web" panose="00000500000000000000" pitchFamily="2" charset="0"/>
              </a:rPr>
              <a:t>The project must focus on the </a:t>
            </a:r>
            <a:r>
              <a:rPr lang="en-US" sz="2400" b="1" i="0" kern="1200" dirty="0">
                <a:solidFill>
                  <a:schemeClr val="tx1"/>
                </a:solidFill>
                <a:effectLst/>
                <a:latin typeface="Titillium Web" panose="00000500000000000000" pitchFamily="2" charset="0"/>
              </a:rPr>
              <a:t>built environment </a:t>
            </a:r>
            <a:r>
              <a:rPr lang="en-US" sz="2400" b="0" i="0" kern="1200" dirty="0">
                <a:solidFill>
                  <a:schemeClr val="tx1"/>
                </a:solidFill>
                <a:effectLst/>
                <a:latin typeface="Titillium Web" panose="00000500000000000000" pitchFamily="2" charset="0"/>
              </a:rPr>
              <a:t>– such as the </a:t>
            </a:r>
            <a:r>
              <a:rPr lang="en-GB" sz="2400" b="0" i="0" kern="1200" dirty="0">
                <a:solidFill>
                  <a:schemeClr val="tx1"/>
                </a:solidFill>
                <a:effectLst/>
                <a:latin typeface="Titillium Web" panose="00000500000000000000" pitchFamily="2" charset="0"/>
              </a:rPr>
              <a:t>construction, renovation, and adaptation of buildings and public spaces.</a:t>
            </a:r>
            <a:endParaRPr lang="en-US" sz="2400" b="0" i="0" kern="1200" dirty="0">
              <a:solidFill>
                <a:schemeClr val="tx1"/>
              </a:solidFill>
              <a:effectLst/>
              <a:latin typeface="Titillium Web" panose="00000500000000000000" pitchFamily="2" charset="0"/>
            </a:endParaRPr>
          </a:p>
          <a:p>
            <a:pPr marL="285750" indent="-285750">
              <a:buFont typeface="Wingdings" panose="05000000000000000000" pitchFamily="2" charset="2"/>
              <a:buChar char="ü"/>
            </a:pPr>
            <a:endParaRPr lang="en-US" sz="2400" b="0" i="0" kern="1200" dirty="0">
              <a:solidFill>
                <a:schemeClr val="tx1"/>
              </a:solidFill>
              <a:effectLst/>
              <a:latin typeface="Titillium Web" panose="00000500000000000000" pitchFamily="2" charset="0"/>
            </a:endParaRPr>
          </a:p>
          <a:p>
            <a:pPr marL="285750" indent="-285750">
              <a:buFont typeface="Wingdings" panose="05000000000000000000" pitchFamily="2" charset="2"/>
              <a:buChar char="ü"/>
            </a:pPr>
            <a:r>
              <a:rPr lang="en-GB" sz="2400" b="0" i="0" kern="1200" dirty="0">
                <a:solidFill>
                  <a:schemeClr val="tx1"/>
                </a:solidFill>
                <a:effectLst/>
                <a:latin typeface="Titillium Web" panose="00000500000000000000" pitchFamily="2" charset="0"/>
              </a:rPr>
              <a:t>Eligible projects should have achieved a </a:t>
            </a:r>
            <a:r>
              <a:rPr lang="en-GB" sz="2400" b="1" i="0" kern="1200" dirty="0">
                <a:solidFill>
                  <a:schemeClr val="tx1"/>
                </a:solidFill>
                <a:effectLst/>
                <a:latin typeface="Titillium Web" panose="00000500000000000000" pitchFamily="2" charset="0"/>
              </a:rPr>
              <a:t>sufficient level of maturity </a:t>
            </a:r>
            <a:r>
              <a:rPr lang="en-GB" sz="2400" b="0" i="0" kern="1200" dirty="0">
                <a:solidFill>
                  <a:schemeClr val="tx1"/>
                </a:solidFill>
                <a:effectLst/>
                <a:latin typeface="Titillium Web" panose="00000500000000000000" pitchFamily="2" charset="0"/>
              </a:rPr>
              <a:t>and demonstrate an </a:t>
            </a:r>
            <a:r>
              <a:rPr lang="en-GB" sz="2400" b="1" i="0" kern="1200" dirty="0">
                <a:solidFill>
                  <a:schemeClr val="tx1"/>
                </a:solidFill>
                <a:effectLst/>
                <a:latin typeface="Titillium Web" panose="00000500000000000000" pitchFamily="2" charset="0"/>
              </a:rPr>
              <a:t>emerging participatory approach</a:t>
            </a:r>
            <a:r>
              <a:rPr lang="en-GB" sz="2400" b="0" i="0" kern="1200" dirty="0">
                <a:solidFill>
                  <a:schemeClr val="tx1"/>
                </a:solidFill>
                <a:effectLst/>
                <a:latin typeface="Titillium Web" panose="00000500000000000000" pitchFamily="2" charset="0"/>
              </a:rPr>
              <a:t>.</a:t>
            </a:r>
            <a:endParaRPr lang="en-GB" sz="2400" b="0" i="0" kern="1200">
              <a:solidFill>
                <a:schemeClr val="tx1"/>
              </a:solidFill>
              <a:effectLst/>
              <a:latin typeface="Titillium Web" panose="00000500000000000000" pitchFamily="2" charset="0"/>
            </a:endParaRPr>
          </a:p>
          <a:p>
            <a:pPr marL="285750" indent="-285750">
              <a:buFont typeface="Wingdings" panose="05000000000000000000" pitchFamily="2" charset="2"/>
              <a:buChar char="ü"/>
            </a:pPr>
            <a:endParaRPr lang="en-GB" sz="2400" b="0" i="0" kern="1200">
              <a:solidFill>
                <a:schemeClr val="tx1"/>
              </a:solidFill>
              <a:effectLst/>
              <a:latin typeface="Titillium Web" panose="00000500000000000000" pitchFamily="2" charset="0"/>
            </a:endParaRPr>
          </a:p>
          <a:p>
            <a:pPr marL="285750" indent="-285750">
              <a:buFont typeface="Wingdings" panose="05000000000000000000" pitchFamily="2" charset="2"/>
              <a:buChar char="ü"/>
            </a:pPr>
            <a:r>
              <a:rPr lang="en-US" sz="2400">
                <a:latin typeface="Titillium Web" panose="00000500000000000000" pitchFamily="2" charset="0"/>
              </a:rPr>
              <a:t>Projects must be replicable in other contexts. </a:t>
            </a:r>
            <a:br>
              <a:rPr lang="en-US" sz="2400"/>
            </a:br>
            <a:endParaRPr lang="en-US" sz="2400" b="0" i="0" kern="1200">
              <a:solidFill>
                <a:schemeClr val="tx1"/>
              </a:solidFill>
              <a:effectLst/>
              <a:latin typeface="Titillium Web" panose="00000500000000000000" pitchFamily="2" charset="0"/>
            </a:endParaRPr>
          </a:p>
        </p:txBody>
      </p:sp>
      <p:sp>
        <p:nvSpPr>
          <p:cNvPr id="3" name="Title 1">
            <a:extLst>
              <a:ext uri="{FF2B5EF4-FFF2-40B4-BE49-F238E27FC236}">
                <a16:creationId xmlns:a16="http://schemas.microsoft.com/office/drawing/2014/main" id="{1A8AA22C-A919-6E09-DCF1-97CDF5C17A61}"/>
              </a:ext>
            </a:extLst>
          </p:cNvPr>
          <p:cNvSpPr txBox="1">
            <a:spLocks/>
          </p:cNvSpPr>
          <p:nvPr/>
        </p:nvSpPr>
        <p:spPr>
          <a:xfrm>
            <a:off x="952500" y="-88821"/>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panose="00000500000000000000" pitchFamily="2" charset="0"/>
              </a:rPr>
              <a:t>Eligibility criteria</a:t>
            </a:r>
            <a:endParaRPr lang="fr-BE" sz="4000" b="1" dirty="0">
              <a:solidFill>
                <a:srgbClr val="424238"/>
              </a:solidFill>
              <a:latin typeface="Titillium Web" panose="00000500000000000000" pitchFamily="2" charset="0"/>
            </a:endParaRPr>
          </a:p>
        </p:txBody>
      </p:sp>
      <p:sp>
        <p:nvSpPr>
          <p:cNvPr id="2" name="ZoneTexte 8">
            <a:extLst>
              <a:ext uri="{FF2B5EF4-FFF2-40B4-BE49-F238E27FC236}">
                <a16:creationId xmlns:a16="http://schemas.microsoft.com/office/drawing/2014/main" id="{405FC50D-1352-8E20-FF5E-FA376877C81B}"/>
              </a:ext>
            </a:extLst>
          </p:cNvPr>
          <p:cNvSpPr txBox="1"/>
          <p:nvPr/>
        </p:nvSpPr>
        <p:spPr>
          <a:xfrm>
            <a:off x="2146011" y="1553847"/>
            <a:ext cx="9528313" cy="707886"/>
          </a:xfrm>
          <a:prstGeom prst="rect">
            <a:avLst/>
          </a:prstGeom>
          <a:noFill/>
        </p:spPr>
        <p:txBody>
          <a:bodyPr wrap="square">
            <a:spAutoFit/>
          </a:bodyPr>
          <a:lstStyle/>
          <a:p>
            <a:r>
              <a:rPr lang="en-GB" sz="4000" b="1">
                <a:latin typeface="Titillium Web" panose="00000500000000000000" pitchFamily="2" charset="0"/>
              </a:rPr>
              <a:t>What type of projects?</a:t>
            </a:r>
            <a:endParaRPr lang="fr-BE" sz="3000" b="1">
              <a:solidFill>
                <a:srgbClr val="424238"/>
              </a:solidFill>
              <a:effectLst/>
              <a:latin typeface="Titillium Web" panose="00000500000000000000" pitchFamily="2" charset="0"/>
            </a:endParaRPr>
          </a:p>
        </p:txBody>
      </p:sp>
    </p:spTree>
    <p:extLst>
      <p:ext uri="{BB962C8B-B14F-4D97-AF65-F5344CB8AC3E}">
        <p14:creationId xmlns:p14="http://schemas.microsoft.com/office/powerpoint/2010/main" val="839092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4FBA03C-1707-D760-5479-7238DD759060}"/>
              </a:ext>
            </a:extLst>
          </p:cNvPr>
          <p:cNvPicPr>
            <a:picLocks noChangeAspect="1"/>
          </p:cNvPicPr>
          <p:nvPr/>
        </p:nvPicPr>
        <p:blipFill>
          <a:blip r:embed="rId3"/>
          <a:srcRect r="5368"/>
          <a:stretch>
            <a:fillRect/>
          </a:stretch>
        </p:blipFill>
        <p:spPr>
          <a:xfrm>
            <a:off x="-1" y="0"/>
            <a:ext cx="12192001" cy="6858000"/>
          </a:xfrm>
          <a:prstGeom prst="rect">
            <a:avLst/>
          </a:prstGeom>
        </p:spPr>
      </p:pic>
      <p:pic>
        <p:nvPicPr>
          <p:cNvPr id="5" name="Image 4">
            <a:extLst>
              <a:ext uri="{FF2B5EF4-FFF2-40B4-BE49-F238E27FC236}">
                <a16:creationId xmlns:a16="http://schemas.microsoft.com/office/drawing/2014/main" id="{427D8897-7C80-CF22-246D-76C7E4EA5726}"/>
              </a:ext>
            </a:extLst>
          </p:cNvPr>
          <p:cNvPicPr>
            <a:picLocks noChangeAspect="1"/>
          </p:cNvPicPr>
          <p:nvPr/>
        </p:nvPicPr>
        <p:blipFill>
          <a:blip r:embed="rId4"/>
          <a:srcRect r="12353"/>
          <a:stretch>
            <a:fillRect/>
          </a:stretch>
        </p:blipFill>
        <p:spPr>
          <a:xfrm>
            <a:off x="899961" y="764578"/>
            <a:ext cx="11292039" cy="6093422"/>
          </a:xfrm>
          <a:prstGeom prst="rect">
            <a:avLst/>
          </a:prstGeom>
        </p:spPr>
      </p:pic>
      <p:sp>
        <p:nvSpPr>
          <p:cNvPr id="2" name="Title 1">
            <a:extLst>
              <a:ext uri="{FF2B5EF4-FFF2-40B4-BE49-F238E27FC236}">
                <a16:creationId xmlns:a16="http://schemas.microsoft.com/office/drawing/2014/main" id="{2F00E0E8-FA22-AD4C-BC4A-B65B3B9429CE}"/>
              </a:ext>
            </a:extLst>
          </p:cNvPr>
          <p:cNvSpPr txBox="1">
            <a:spLocks/>
          </p:cNvSpPr>
          <p:nvPr/>
        </p:nvSpPr>
        <p:spPr>
          <a:xfrm>
            <a:off x="952500" y="-88821"/>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dirty="0">
                <a:latin typeface="Titillium Web" panose="00000500000000000000" pitchFamily="2" charset="0"/>
              </a:rPr>
              <a:t>Eligibility criteria</a:t>
            </a:r>
          </a:p>
        </p:txBody>
      </p:sp>
      <p:sp>
        <p:nvSpPr>
          <p:cNvPr id="3" name="ZoneTexte 8">
            <a:extLst>
              <a:ext uri="{FF2B5EF4-FFF2-40B4-BE49-F238E27FC236}">
                <a16:creationId xmlns:a16="http://schemas.microsoft.com/office/drawing/2014/main" id="{E87A321E-DE11-61EF-056B-4973DCDD3499}"/>
              </a:ext>
            </a:extLst>
          </p:cNvPr>
          <p:cNvSpPr txBox="1"/>
          <p:nvPr/>
        </p:nvSpPr>
        <p:spPr>
          <a:xfrm>
            <a:off x="2146011" y="1553847"/>
            <a:ext cx="9528313" cy="707886"/>
          </a:xfrm>
          <a:prstGeom prst="rect">
            <a:avLst/>
          </a:prstGeom>
          <a:noFill/>
        </p:spPr>
        <p:txBody>
          <a:bodyPr wrap="square">
            <a:spAutoFit/>
          </a:bodyPr>
          <a:lstStyle/>
          <a:p>
            <a:r>
              <a:rPr lang="en-GB" sz="4000" b="1" dirty="0">
                <a:latin typeface="Titillium Web" panose="00000500000000000000" pitchFamily="2" charset="0"/>
              </a:rPr>
              <a:t>Who can apply?</a:t>
            </a:r>
            <a:endParaRPr lang="fr-BE" sz="3000" b="1" dirty="0">
              <a:solidFill>
                <a:srgbClr val="424238"/>
              </a:solidFill>
              <a:effectLst/>
              <a:latin typeface="Titillium Web" panose="00000500000000000000" pitchFamily="2" charset="0"/>
            </a:endParaRPr>
          </a:p>
        </p:txBody>
      </p:sp>
      <p:sp>
        <p:nvSpPr>
          <p:cNvPr id="4" name="ZoneTexte 3">
            <a:extLst>
              <a:ext uri="{FF2B5EF4-FFF2-40B4-BE49-F238E27FC236}">
                <a16:creationId xmlns:a16="http://schemas.microsoft.com/office/drawing/2014/main" id="{3365DA58-A34B-1310-7F83-31474DEFDB3B}"/>
              </a:ext>
            </a:extLst>
          </p:cNvPr>
          <p:cNvSpPr txBox="1"/>
          <p:nvPr/>
        </p:nvSpPr>
        <p:spPr>
          <a:xfrm>
            <a:off x="1902577" y="2261733"/>
            <a:ext cx="10015180" cy="5262979"/>
          </a:xfrm>
          <a:prstGeom prst="rect">
            <a:avLst/>
          </a:prstGeom>
          <a:noFill/>
        </p:spPr>
        <p:txBody>
          <a:bodyPr wrap="square">
            <a:spAutoFit/>
          </a:bodyPr>
          <a:lstStyle/>
          <a:p>
            <a:pPr marL="342900" indent="-342900" algn="just">
              <a:buFont typeface="Wingdings" panose="05000000000000000000" pitchFamily="2" charset="2"/>
              <a:buChar char="ü"/>
            </a:pPr>
            <a:r>
              <a:rPr lang="en-GB" sz="2400" dirty="0">
                <a:latin typeface="Titillium Web" panose="00000500000000000000" pitchFamily="2" charset="0"/>
              </a:rPr>
              <a:t>All applications must be submitted by a </a:t>
            </a:r>
            <a:r>
              <a:rPr lang="en-GB" sz="2400" b="1" dirty="0">
                <a:latin typeface="Titillium Web" panose="00000500000000000000" pitchFamily="2" charset="0"/>
              </a:rPr>
              <a:t>public authority representing a Local Administrative Unit (LAU)</a:t>
            </a:r>
            <a:r>
              <a:rPr lang="en-GB" sz="2400" dirty="0">
                <a:latin typeface="Titillium Web" panose="00000500000000000000" pitchFamily="2" charset="0"/>
              </a:rPr>
              <a:t> within an EU Member State. To be eligible, these authorities must meet </a:t>
            </a:r>
            <a:r>
              <a:rPr lang="en-GB" sz="2400" b="1" u="sng" dirty="0">
                <a:latin typeface="Titillium Web" panose="00000500000000000000" pitchFamily="2" charset="0"/>
              </a:rPr>
              <a:t>at least one </a:t>
            </a:r>
            <a:r>
              <a:rPr lang="en-GB" sz="2400" dirty="0">
                <a:latin typeface="Titillium Web" panose="00000500000000000000" pitchFamily="2" charset="0"/>
              </a:rPr>
              <a:t>of the following criteria:</a:t>
            </a:r>
          </a:p>
          <a:p>
            <a:pPr marL="800100" lvl="1" indent="-342900" algn="just">
              <a:buFont typeface="Arial" panose="020B0604020202020204" pitchFamily="34" charset="0"/>
              <a:buChar char="•"/>
            </a:pPr>
            <a:r>
              <a:rPr lang="en-GB" sz="2400" b="1" dirty="0">
                <a:latin typeface="Titillium Web" panose="00000500000000000000" pitchFamily="2" charset="0"/>
              </a:rPr>
              <a:t>Classified by Eurostat's degree of urbanisation </a:t>
            </a:r>
            <a:r>
              <a:rPr lang="en-GB" sz="2400" dirty="0">
                <a:latin typeface="Titillium Web" panose="00000500000000000000" pitchFamily="2" charset="0"/>
              </a:rPr>
              <a:t>(DEGURBA code 2 or 3), meaning they are recognised as a town, suburb, or rural area.</a:t>
            </a:r>
            <a:endParaRPr lang="en-GB" sz="2400">
              <a:latin typeface="Titillium Web" panose="00000500000000000000" pitchFamily="2" charset="0"/>
            </a:endParaRPr>
          </a:p>
          <a:p>
            <a:pPr marL="800100" lvl="1" indent="-342900" algn="just">
              <a:buFont typeface="Arial" panose="020B0604020202020204" pitchFamily="34" charset="0"/>
              <a:buChar char="•"/>
            </a:pPr>
            <a:r>
              <a:rPr lang="en-GB" sz="2400" dirty="0">
                <a:latin typeface="Titillium Web" panose="00000500000000000000" pitchFamily="2" charset="0"/>
              </a:rPr>
              <a:t>Have a population of </a:t>
            </a:r>
            <a:r>
              <a:rPr lang="en-GB" sz="2400" b="1" u="sng" dirty="0">
                <a:latin typeface="Titillium Web" panose="00000500000000000000" pitchFamily="2" charset="0"/>
              </a:rPr>
              <a:t>less than </a:t>
            </a:r>
            <a:r>
              <a:rPr lang="en-GB" sz="2400" b="1" dirty="0">
                <a:latin typeface="Titillium Web" panose="00000500000000000000" pitchFamily="2" charset="0"/>
              </a:rPr>
              <a:t>20,000 inhabitants</a:t>
            </a:r>
            <a:r>
              <a:rPr lang="en-GB" sz="2400" dirty="0">
                <a:latin typeface="Titillium Web" panose="00000500000000000000" pitchFamily="2" charset="0"/>
              </a:rPr>
              <a:t>.</a:t>
            </a:r>
          </a:p>
          <a:p>
            <a:pPr marL="800100" lvl="1" indent="-342900" algn="just">
              <a:buFont typeface="Arial" panose="020B0604020202020204" pitchFamily="34" charset="0"/>
              <a:buChar char="•"/>
            </a:pPr>
            <a:endParaRPr lang="en-GB" sz="2400">
              <a:latin typeface="Titillium Web" panose="00000500000000000000" pitchFamily="2" charset="0"/>
            </a:endParaRPr>
          </a:p>
          <a:p>
            <a:pPr marL="342900" indent="-342900" algn="just">
              <a:buFont typeface="Wingdings" panose="05000000000000000000" pitchFamily="2" charset="2"/>
              <a:buChar char="ü"/>
            </a:pPr>
            <a:r>
              <a:rPr lang="en-US" sz="2400">
                <a:latin typeface="Titillium Web" panose="00000500000000000000" pitchFamily="2" charset="0"/>
              </a:rPr>
              <a:t>Projects, that have received a monetary EU prize are ineligible for this competition. However, projects that have previously received public funding, including from the EU, (e.g. a grant) are eligible, as long as they have </a:t>
            </a:r>
            <a:r>
              <a:rPr lang="en-US" sz="2400" b="1">
                <a:latin typeface="Titillium Web" panose="00000500000000000000" pitchFamily="2" charset="0"/>
              </a:rPr>
              <a:t>not won a monetary EU prize.</a:t>
            </a:r>
          </a:p>
          <a:p>
            <a:br>
              <a:rPr lang="en-US" sz="2400"/>
            </a:br>
            <a:endParaRPr lang="en-GB" sz="2400">
              <a:latin typeface="Titillium Web" panose="00000500000000000000" pitchFamily="2" charset="0"/>
            </a:endParaRPr>
          </a:p>
          <a:p>
            <a:pPr marL="342900" indent="-342900" algn="just">
              <a:buFont typeface="Arial" panose="020B0604020202020204" pitchFamily="34" charset="0"/>
              <a:buChar char="•"/>
            </a:pPr>
            <a:endParaRPr lang="en-GB" sz="2400">
              <a:latin typeface="Titillium Web" panose="00000500000000000000" pitchFamily="2" charset="0"/>
            </a:endParaRPr>
          </a:p>
        </p:txBody>
      </p:sp>
    </p:spTree>
    <p:extLst>
      <p:ext uri="{BB962C8B-B14F-4D97-AF65-F5344CB8AC3E}">
        <p14:creationId xmlns:p14="http://schemas.microsoft.com/office/powerpoint/2010/main" val="470659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8D3FE-EA3B-AB8F-1553-51583A03B397}"/>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13A4C66F-9911-BF1F-F5DE-7B1D370B66CA}"/>
              </a:ext>
            </a:extLst>
          </p:cNvPr>
          <p:cNvPicPr>
            <a:picLocks noChangeAspect="1"/>
          </p:cNvPicPr>
          <p:nvPr/>
        </p:nvPicPr>
        <p:blipFill>
          <a:blip r:embed="rId3"/>
          <a:srcRect r="5368"/>
          <a:stretch>
            <a:fillRect/>
          </a:stretch>
        </p:blipFill>
        <p:spPr>
          <a:xfrm>
            <a:off x="-1" y="0"/>
            <a:ext cx="12192001" cy="6858000"/>
          </a:xfrm>
          <a:prstGeom prst="rect">
            <a:avLst/>
          </a:prstGeom>
        </p:spPr>
      </p:pic>
      <p:sp>
        <p:nvSpPr>
          <p:cNvPr id="5" name="Title 1">
            <a:extLst>
              <a:ext uri="{FF2B5EF4-FFF2-40B4-BE49-F238E27FC236}">
                <a16:creationId xmlns:a16="http://schemas.microsoft.com/office/drawing/2014/main" id="{7694E845-C24F-8765-7372-1899007FD6AC}"/>
              </a:ext>
            </a:extLst>
          </p:cNvPr>
          <p:cNvSpPr txBox="1">
            <a:spLocks/>
          </p:cNvSpPr>
          <p:nvPr/>
        </p:nvSpPr>
        <p:spPr>
          <a:xfrm>
            <a:off x="1027656" y="239133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lnSpc>
                <a:spcPct val="100000"/>
              </a:lnSpc>
              <a:spcBef>
                <a:spcPts val="0"/>
              </a:spcBef>
              <a:spcAft>
                <a:spcPts val="3000"/>
              </a:spcAft>
              <a:buSzPct val="100000"/>
              <a:defRPr/>
            </a:pPr>
            <a:r>
              <a:rPr lang="en-GB" sz="5400" b="1">
                <a:latin typeface="Titillium Web" panose="00000500000000000000" pitchFamily="2" charset="0"/>
              </a:rPr>
              <a:t>Award</a:t>
            </a:r>
            <a:r>
              <a:rPr lang="en-GB" sz="5400" b="1" dirty="0">
                <a:latin typeface="Titillium Web" panose="00000500000000000000" pitchFamily="2" charset="0"/>
              </a:rPr>
              <a:t> criteria</a:t>
            </a:r>
          </a:p>
        </p:txBody>
      </p:sp>
      <p:grpSp>
        <p:nvGrpSpPr>
          <p:cNvPr id="9" name="Group 8">
            <a:extLst>
              <a:ext uri="{FF2B5EF4-FFF2-40B4-BE49-F238E27FC236}">
                <a16:creationId xmlns:a16="http://schemas.microsoft.com/office/drawing/2014/main" id="{BA619911-EFD0-FE91-3F5E-EAFB9445A55E}"/>
              </a:ext>
            </a:extLst>
          </p:cNvPr>
          <p:cNvGrpSpPr/>
          <p:nvPr/>
        </p:nvGrpSpPr>
        <p:grpSpPr>
          <a:xfrm>
            <a:off x="9427781" y="3798168"/>
            <a:ext cx="3967021" cy="3706218"/>
            <a:chOff x="9427781" y="3798168"/>
            <a:chExt cx="3967021" cy="3706218"/>
          </a:xfrm>
        </p:grpSpPr>
        <p:sp>
          <p:nvSpPr>
            <p:cNvPr id="10" name="Ellipse 2">
              <a:extLst>
                <a:ext uri="{FF2B5EF4-FFF2-40B4-BE49-F238E27FC236}">
                  <a16:creationId xmlns:a16="http://schemas.microsoft.com/office/drawing/2014/main" id="{4BF6B842-B8BF-CEE3-0BA2-E720F8D736C1}"/>
                </a:ext>
              </a:extLst>
            </p:cNvPr>
            <p:cNvSpPr/>
            <p:nvPr/>
          </p:nvSpPr>
          <p:spPr>
            <a:xfrm>
              <a:off x="9427781" y="3798168"/>
              <a:ext cx="3856568" cy="370621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TextBox 6">
              <a:extLst>
                <a:ext uri="{FF2B5EF4-FFF2-40B4-BE49-F238E27FC236}">
                  <a16:creationId xmlns:a16="http://schemas.microsoft.com/office/drawing/2014/main" id="{36994B8F-9190-2296-41B5-15D55CE84EE2}"/>
                </a:ext>
              </a:extLst>
            </p:cNvPr>
            <p:cNvSpPr txBox="1"/>
            <p:nvPr/>
          </p:nvSpPr>
          <p:spPr>
            <a:xfrm>
              <a:off x="10093326" y="4574240"/>
              <a:ext cx="3301476" cy="307777"/>
            </a:xfrm>
            <a:prstGeom prst="rect">
              <a:avLst/>
            </a:prstGeom>
            <a:noFill/>
          </p:spPr>
          <p:txBody>
            <a:bodyPr wrap="square">
              <a:spAutoFit/>
            </a:bodyPr>
            <a:lstStyle/>
            <a:p>
              <a:r>
                <a:rPr lang="nl-BE" sz="1400" b="1" dirty="0"/>
                <a:t>Slido code: # 5679761</a:t>
              </a:r>
            </a:p>
          </p:txBody>
        </p:sp>
        <p:sp>
          <p:nvSpPr>
            <p:cNvPr id="12" name="TextBox 6">
              <a:extLst>
                <a:ext uri="{FF2B5EF4-FFF2-40B4-BE49-F238E27FC236}">
                  <a16:creationId xmlns:a16="http://schemas.microsoft.com/office/drawing/2014/main" id="{97FCC3EB-CA9B-3C4F-C372-009C851908D8}"/>
                </a:ext>
              </a:extLst>
            </p:cNvPr>
            <p:cNvSpPr txBox="1"/>
            <p:nvPr/>
          </p:nvSpPr>
          <p:spPr>
            <a:xfrm>
              <a:off x="10375210" y="4039684"/>
              <a:ext cx="2909139" cy="369332"/>
            </a:xfrm>
            <a:prstGeom prst="rect">
              <a:avLst/>
            </a:prstGeom>
            <a:noFill/>
          </p:spPr>
          <p:txBody>
            <a:bodyPr wrap="square">
              <a:spAutoFit/>
            </a:bodyPr>
            <a:lstStyle/>
            <a:p>
              <a:r>
                <a:rPr lang="nl-BE" b="1" dirty="0"/>
                <a:t>QUESTIONS? </a:t>
              </a:r>
            </a:p>
          </p:txBody>
        </p:sp>
        <p:pic>
          <p:nvPicPr>
            <p:cNvPr id="13" name="Picture 12">
              <a:extLst>
                <a:ext uri="{FF2B5EF4-FFF2-40B4-BE49-F238E27FC236}">
                  <a16:creationId xmlns:a16="http://schemas.microsoft.com/office/drawing/2014/main" id="{F9AF0B01-1755-A550-3C8E-9E2A07DDA7B1}"/>
                </a:ext>
              </a:extLst>
            </p:cNvPr>
            <p:cNvPicPr>
              <a:picLocks noChangeAspect="1"/>
            </p:cNvPicPr>
            <p:nvPr/>
          </p:nvPicPr>
          <p:blipFill>
            <a:blip r:embed="rId4"/>
            <a:stretch>
              <a:fillRect/>
            </a:stretch>
          </p:blipFill>
          <p:spPr>
            <a:xfrm>
              <a:off x="10231933" y="4898530"/>
              <a:ext cx="1746000" cy="1746000"/>
            </a:xfrm>
            <a:prstGeom prst="rect">
              <a:avLst/>
            </a:prstGeom>
          </p:spPr>
        </p:pic>
      </p:grpSp>
    </p:spTree>
    <p:extLst>
      <p:ext uri="{BB962C8B-B14F-4D97-AF65-F5344CB8AC3E}">
        <p14:creationId xmlns:p14="http://schemas.microsoft.com/office/powerpoint/2010/main" val="4190712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EB801-FD59-76D1-D8CC-889D0AF55CF9}"/>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066C46FC-E290-0518-22B0-7E6792A54F70}"/>
              </a:ext>
            </a:extLst>
          </p:cNvPr>
          <p:cNvPicPr>
            <a:picLocks noChangeAspect="1"/>
          </p:cNvPicPr>
          <p:nvPr/>
        </p:nvPicPr>
        <p:blipFill>
          <a:blip r:embed="rId3"/>
          <a:srcRect r="5368"/>
          <a:stretch>
            <a:fillRect/>
          </a:stretch>
        </p:blipFill>
        <p:spPr>
          <a:xfrm>
            <a:off x="-1" y="0"/>
            <a:ext cx="12192001" cy="6858000"/>
          </a:xfrm>
          <a:prstGeom prst="rect">
            <a:avLst/>
          </a:prstGeom>
        </p:spPr>
      </p:pic>
      <p:pic>
        <p:nvPicPr>
          <p:cNvPr id="5" name="Image 4">
            <a:extLst>
              <a:ext uri="{FF2B5EF4-FFF2-40B4-BE49-F238E27FC236}">
                <a16:creationId xmlns:a16="http://schemas.microsoft.com/office/drawing/2014/main" id="{76BF4739-E704-4BE1-53F9-068C8D096D31}"/>
              </a:ext>
            </a:extLst>
          </p:cNvPr>
          <p:cNvPicPr>
            <a:picLocks noChangeAspect="1"/>
          </p:cNvPicPr>
          <p:nvPr/>
        </p:nvPicPr>
        <p:blipFill>
          <a:blip r:embed="rId4"/>
          <a:srcRect r="12353"/>
          <a:stretch>
            <a:fillRect/>
          </a:stretch>
        </p:blipFill>
        <p:spPr>
          <a:xfrm>
            <a:off x="899961" y="764577"/>
            <a:ext cx="11292039" cy="5941023"/>
          </a:xfrm>
          <a:prstGeom prst="rect">
            <a:avLst/>
          </a:prstGeom>
        </p:spPr>
      </p:pic>
      <p:sp>
        <p:nvSpPr>
          <p:cNvPr id="3" name="ZoneTexte 8">
            <a:extLst>
              <a:ext uri="{FF2B5EF4-FFF2-40B4-BE49-F238E27FC236}">
                <a16:creationId xmlns:a16="http://schemas.microsoft.com/office/drawing/2014/main" id="{A92AE7E8-1B45-4385-F594-EAD525FD9B3C}"/>
              </a:ext>
            </a:extLst>
          </p:cNvPr>
          <p:cNvSpPr txBox="1"/>
          <p:nvPr/>
        </p:nvSpPr>
        <p:spPr>
          <a:xfrm>
            <a:off x="2146011" y="1553847"/>
            <a:ext cx="9528313" cy="707886"/>
          </a:xfrm>
          <a:prstGeom prst="rect">
            <a:avLst/>
          </a:prstGeom>
          <a:noFill/>
        </p:spPr>
        <p:txBody>
          <a:bodyPr wrap="square">
            <a:spAutoFit/>
          </a:bodyPr>
          <a:lstStyle/>
          <a:p>
            <a:r>
              <a:rPr lang="en-GB" sz="4000" b="1">
                <a:latin typeface="Titillium Web" panose="00000500000000000000" pitchFamily="2" charset="0"/>
              </a:rPr>
              <a:t>Award Criteria</a:t>
            </a:r>
          </a:p>
        </p:txBody>
      </p:sp>
      <p:sp>
        <p:nvSpPr>
          <p:cNvPr id="4" name="ZoneTexte 8">
            <a:extLst>
              <a:ext uri="{FF2B5EF4-FFF2-40B4-BE49-F238E27FC236}">
                <a16:creationId xmlns:a16="http://schemas.microsoft.com/office/drawing/2014/main" id="{073CB689-8E74-93C5-75D8-3AE703665D67}"/>
              </a:ext>
            </a:extLst>
          </p:cNvPr>
          <p:cNvSpPr txBox="1"/>
          <p:nvPr/>
        </p:nvSpPr>
        <p:spPr>
          <a:xfrm>
            <a:off x="2266495" y="1760071"/>
            <a:ext cx="9925505" cy="1200329"/>
          </a:xfrm>
          <a:prstGeom prst="rect">
            <a:avLst/>
          </a:prstGeom>
          <a:noFill/>
        </p:spPr>
        <p:txBody>
          <a:bodyPr wrap="square">
            <a:spAutoFit/>
          </a:bodyPr>
          <a:lstStyle/>
          <a:p>
            <a:endParaRPr lang="en-GB" sz="2400" b="1" noProof="0">
              <a:solidFill>
                <a:srgbClr val="424238"/>
              </a:solidFill>
              <a:effectLst/>
              <a:latin typeface="Titillium Web" pitchFamily="2" charset="77"/>
            </a:endParaRPr>
          </a:p>
          <a:p>
            <a:r>
              <a:rPr lang="en-GB" sz="2400" noProof="0">
                <a:effectLst/>
                <a:latin typeface="Titillium Web" pitchFamily="2" charset="77"/>
              </a:rPr>
              <a:t>The quality assessment of applications will be conducted by external, independent experts based on the following award criteria :</a:t>
            </a:r>
            <a:endParaRPr lang="nl-BE" sz="2400"/>
          </a:p>
        </p:txBody>
      </p:sp>
      <p:sp>
        <p:nvSpPr>
          <p:cNvPr id="9" name="TextBox 8">
            <a:extLst>
              <a:ext uri="{FF2B5EF4-FFF2-40B4-BE49-F238E27FC236}">
                <a16:creationId xmlns:a16="http://schemas.microsoft.com/office/drawing/2014/main" id="{0BD98FAA-CEED-02C9-6F30-B5C19632F8FD}"/>
              </a:ext>
            </a:extLst>
          </p:cNvPr>
          <p:cNvSpPr txBox="1"/>
          <p:nvPr/>
        </p:nvSpPr>
        <p:spPr>
          <a:xfrm>
            <a:off x="2611814" y="2982448"/>
            <a:ext cx="9176911" cy="3046988"/>
          </a:xfrm>
          <a:prstGeom prst="rect">
            <a:avLst/>
          </a:prstGeom>
          <a:noFill/>
        </p:spPr>
        <p:txBody>
          <a:bodyPr wrap="square">
            <a:spAutoFit/>
          </a:bodyPr>
          <a:lstStyle/>
          <a:p>
            <a:pPr indent="-285750">
              <a:buFont typeface="Wingdings" panose="05000000000000000000" pitchFamily="2" charset="2"/>
              <a:buChar char="ü"/>
            </a:pPr>
            <a:r>
              <a:rPr lang="en-GB" sz="2400">
                <a:latin typeface="Titillium Web" pitchFamily="2" charset="77"/>
              </a:rPr>
              <a:t>Exemplary character in the 3 core values of NEB </a:t>
            </a:r>
            <a:r>
              <a:rPr lang="en-GB" sz="2400" b="1">
                <a:latin typeface="Titillium Web" pitchFamily="2" charset="77"/>
              </a:rPr>
              <a:t>(40 / 100 points)</a:t>
            </a:r>
          </a:p>
          <a:p>
            <a:pPr indent="-285750">
              <a:buFont typeface="Wingdings" panose="05000000000000000000" pitchFamily="2" charset="2"/>
              <a:buChar char="ü"/>
            </a:pPr>
            <a:r>
              <a:rPr lang="en-GB" sz="2400">
                <a:latin typeface="Titillium Web" pitchFamily="2" charset="77"/>
              </a:rPr>
              <a:t>Exemplary character in the 3 main working principles of NEB </a:t>
            </a:r>
            <a:r>
              <a:rPr lang="en-GB" sz="2400" b="1">
                <a:latin typeface="Titillium Web" pitchFamily="2" charset="77"/>
              </a:rPr>
              <a:t>(40 / 100 points)</a:t>
            </a:r>
          </a:p>
          <a:p>
            <a:pPr indent="-285750">
              <a:buFont typeface="Wingdings" panose="05000000000000000000" pitchFamily="2" charset="2"/>
              <a:buChar char="ü"/>
            </a:pPr>
            <a:r>
              <a:rPr lang="en-GB" sz="2400">
                <a:latin typeface="Titillium Web" pitchFamily="2" charset="77"/>
              </a:rPr>
              <a:t>Innovative dimension </a:t>
            </a:r>
            <a:r>
              <a:rPr lang="en-GB" sz="2400" b="1">
                <a:latin typeface="Titillium Web" pitchFamily="2" charset="77"/>
              </a:rPr>
              <a:t>(10 / 100 points)</a:t>
            </a:r>
          </a:p>
          <a:p>
            <a:pPr indent="-285750">
              <a:buFont typeface="Wingdings" panose="05000000000000000000" pitchFamily="2" charset="2"/>
              <a:buChar char="ü"/>
            </a:pPr>
            <a:r>
              <a:rPr lang="en-GB" sz="2400">
                <a:latin typeface="Titillium Web" pitchFamily="2" charset="77"/>
              </a:rPr>
              <a:t>High potential for transferability </a:t>
            </a:r>
            <a:r>
              <a:rPr lang="en-GB" sz="2400" b="1">
                <a:latin typeface="Titillium Web" pitchFamily="2" charset="77"/>
              </a:rPr>
              <a:t>(5 / 100 points)</a:t>
            </a:r>
          </a:p>
          <a:p>
            <a:pPr indent="-285750">
              <a:buFont typeface="Wingdings" panose="05000000000000000000" pitchFamily="2" charset="2"/>
              <a:buChar char="ü"/>
            </a:pPr>
            <a:r>
              <a:rPr lang="en-GB" sz="2400" b="1"/>
              <a:t>Demonstrated feasibility </a:t>
            </a:r>
            <a:r>
              <a:rPr lang="en-GB" sz="2400"/>
              <a:t>and</a:t>
            </a:r>
            <a:r>
              <a:rPr lang="en-GB" sz="2400" b="1"/>
              <a:t> strong potential for implementation </a:t>
            </a:r>
            <a:r>
              <a:rPr lang="en-GB" sz="2400" b="1">
                <a:latin typeface="Titillium Web" pitchFamily="2" charset="77"/>
              </a:rPr>
              <a:t>(5 / 100 points)</a:t>
            </a:r>
          </a:p>
          <a:p>
            <a:pPr indent="-285750">
              <a:buFont typeface="Wingdings" panose="05000000000000000000" pitchFamily="2" charset="2"/>
              <a:buChar char="ü"/>
            </a:pPr>
            <a:endParaRPr lang="en-GB" sz="2400" b="1">
              <a:latin typeface="Titillium Web" pitchFamily="2" charset="77"/>
            </a:endParaRPr>
          </a:p>
        </p:txBody>
      </p:sp>
    </p:spTree>
    <p:extLst>
      <p:ext uri="{BB962C8B-B14F-4D97-AF65-F5344CB8AC3E}">
        <p14:creationId xmlns:p14="http://schemas.microsoft.com/office/powerpoint/2010/main" val="670564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65B4-5064-971E-D625-ED3F89725E36}"/>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7F4CD564-B3A1-8DFD-BCE8-D57CAFEBAD5A}"/>
              </a:ext>
            </a:extLst>
          </p:cNvPr>
          <p:cNvPicPr>
            <a:picLocks noChangeAspect="1"/>
          </p:cNvPicPr>
          <p:nvPr/>
        </p:nvPicPr>
        <p:blipFill>
          <a:blip r:embed="rId3"/>
          <a:srcRect r="5368"/>
          <a:stretch>
            <a:fillRect/>
          </a:stretch>
        </p:blipFill>
        <p:spPr>
          <a:xfrm>
            <a:off x="-1" y="0"/>
            <a:ext cx="12192001" cy="6858000"/>
          </a:xfrm>
          <a:prstGeom prst="rect">
            <a:avLst/>
          </a:prstGeom>
        </p:spPr>
      </p:pic>
      <p:sp>
        <p:nvSpPr>
          <p:cNvPr id="5" name="Title 1">
            <a:extLst>
              <a:ext uri="{FF2B5EF4-FFF2-40B4-BE49-F238E27FC236}">
                <a16:creationId xmlns:a16="http://schemas.microsoft.com/office/drawing/2014/main" id="{E2021193-CB2F-88A9-B377-DE1A783BEF3B}"/>
              </a:ext>
            </a:extLst>
          </p:cNvPr>
          <p:cNvSpPr txBox="1">
            <a:spLocks/>
          </p:cNvSpPr>
          <p:nvPr/>
        </p:nvSpPr>
        <p:spPr>
          <a:xfrm>
            <a:off x="1027656" y="2391332"/>
            <a:ext cx="10515600" cy="1325563"/>
          </a:xfrm>
          <a:prstGeom prst="rect">
            <a:avLst/>
          </a:prstGeom>
        </p:spPr>
        <p:txBody>
          <a:bodyPr vert="horz" lIns="91440" tIns="45720" rIns="91440" bIns="45720" rtlCol="0" anchor="b">
            <a:normAutofit/>
          </a:bodyPr>
          <a:lstStyle>
            <a:defPPr>
              <a:defRPr lang="fr-FR"/>
            </a:defPPr>
            <a:lvl1pPr lvl="0">
              <a:lnSpc>
                <a:spcPct val="100000"/>
              </a:lnSpc>
              <a:spcBef>
                <a:spcPts val="0"/>
              </a:spcBef>
              <a:spcAft>
                <a:spcPts val="3000"/>
              </a:spcAft>
              <a:buSzPct val="100000"/>
              <a:buNone/>
              <a:defRPr sz="5400" b="1">
                <a:latin typeface="Titillium Web" panose="00000500000000000000" pitchFamily="2" charset="0"/>
                <a:ea typeface="+mj-ea"/>
                <a:cs typeface="+mj-cs"/>
              </a:defRPr>
            </a:lvl1pPr>
          </a:lstStyle>
          <a:p>
            <a:r>
              <a:rPr lang="en-GB"/>
              <a:t>Timeline</a:t>
            </a:r>
          </a:p>
        </p:txBody>
      </p:sp>
      <p:grpSp>
        <p:nvGrpSpPr>
          <p:cNvPr id="9" name="Group 8">
            <a:extLst>
              <a:ext uri="{FF2B5EF4-FFF2-40B4-BE49-F238E27FC236}">
                <a16:creationId xmlns:a16="http://schemas.microsoft.com/office/drawing/2014/main" id="{B8D17890-78AC-CDAA-C941-519C5C4B699A}"/>
              </a:ext>
            </a:extLst>
          </p:cNvPr>
          <p:cNvGrpSpPr/>
          <p:nvPr/>
        </p:nvGrpSpPr>
        <p:grpSpPr>
          <a:xfrm>
            <a:off x="9427781" y="3798168"/>
            <a:ext cx="3967021" cy="3706218"/>
            <a:chOff x="9427781" y="3798168"/>
            <a:chExt cx="3967021" cy="3706218"/>
          </a:xfrm>
        </p:grpSpPr>
        <p:sp>
          <p:nvSpPr>
            <p:cNvPr id="10" name="Ellipse 2">
              <a:extLst>
                <a:ext uri="{FF2B5EF4-FFF2-40B4-BE49-F238E27FC236}">
                  <a16:creationId xmlns:a16="http://schemas.microsoft.com/office/drawing/2014/main" id="{AE91F9E0-2422-8374-1479-E665DE913E7C}"/>
                </a:ext>
              </a:extLst>
            </p:cNvPr>
            <p:cNvSpPr/>
            <p:nvPr/>
          </p:nvSpPr>
          <p:spPr>
            <a:xfrm>
              <a:off x="9427781" y="3798168"/>
              <a:ext cx="3856568" cy="370621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TextBox 6">
              <a:extLst>
                <a:ext uri="{FF2B5EF4-FFF2-40B4-BE49-F238E27FC236}">
                  <a16:creationId xmlns:a16="http://schemas.microsoft.com/office/drawing/2014/main" id="{D985923B-CAE1-16FB-C588-709864EED90B}"/>
                </a:ext>
              </a:extLst>
            </p:cNvPr>
            <p:cNvSpPr txBox="1"/>
            <p:nvPr/>
          </p:nvSpPr>
          <p:spPr>
            <a:xfrm>
              <a:off x="10093326" y="4574240"/>
              <a:ext cx="3301476" cy="307777"/>
            </a:xfrm>
            <a:prstGeom prst="rect">
              <a:avLst/>
            </a:prstGeom>
            <a:noFill/>
          </p:spPr>
          <p:txBody>
            <a:bodyPr wrap="square">
              <a:spAutoFit/>
            </a:bodyPr>
            <a:lstStyle/>
            <a:p>
              <a:r>
                <a:rPr lang="nl-BE" sz="1400" b="1" dirty="0"/>
                <a:t>Slido code: # 5679761</a:t>
              </a:r>
            </a:p>
          </p:txBody>
        </p:sp>
        <p:sp>
          <p:nvSpPr>
            <p:cNvPr id="12" name="TextBox 6">
              <a:extLst>
                <a:ext uri="{FF2B5EF4-FFF2-40B4-BE49-F238E27FC236}">
                  <a16:creationId xmlns:a16="http://schemas.microsoft.com/office/drawing/2014/main" id="{FFDBCD52-7EFA-8161-AD9D-583CAA844646}"/>
                </a:ext>
              </a:extLst>
            </p:cNvPr>
            <p:cNvSpPr txBox="1"/>
            <p:nvPr/>
          </p:nvSpPr>
          <p:spPr>
            <a:xfrm>
              <a:off x="10375210" y="4039684"/>
              <a:ext cx="2909139" cy="369332"/>
            </a:xfrm>
            <a:prstGeom prst="rect">
              <a:avLst/>
            </a:prstGeom>
            <a:noFill/>
          </p:spPr>
          <p:txBody>
            <a:bodyPr wrap="square">
              <a:spAutoFit/>
            </a:bodyPr>
            <a:lstStyle/>
            <a:p>
              <a:r>
                <a:rPr lang="nl-BE" b="1" dirty="0"/>
                <a:t>QUESTIONS? </a:t>
              </a:r>
            </a:p>
          </p:txBody>
        </p:sp>
        <p:pic>
          <p:nvPicPr>
            <p:cNvPr id="13" name="Picture 12">
              <a:extLst>
                <a:ext uri="{FF2B5EF4-FFF2-40B4-BE49-F238E27FC236}">
                  <a16:creationId xmlns:a16="http://schemas.microsoft.com/office/drawing/2014/main" id="{E0C8EACD-2165-C4D3-9764-4E00965A8288}"/>
                </a:ext>
              </a:extLst>
            </p:cNvPr>
            <p:cNvPicPr>
              <a:picLocks noChangeAspect="1"/>
            </p:cNvPicPr>
            <p:nvPr/>
          </p:nvPicPr>
          <p:blipFill>
            <a:blip r:embed="rId4"/>
            <a:stretch>
              <a:fillRect/>
            </a:stretch>
          </p:blipFill>
          <p:spPr>
            <a:xfrm>
              <a:off x="10231933" y="4898530"/>
              <a:ext cx="1746000" cy="1746000"/>
            </a:xfrm>
            <a:prstGeom prst="rect">
              <a:avLst/>
            </a:prstGeom>
          </p:spPr>
        </p:pic>
      </p:grpSp>
    </p:spTree>
    <p:extLst>
      <p:ext uri="{BB962C8B-B14F-4D97-AF65-F5344CB8AC3E}">
        <p14:creationId xmlns:p14="http://schemas.microsoft.com/office/powerpoint/2010/main" val="879070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84E77-A0E9-E416-52C8-78B5CD02BAD9}"/>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5A63459F-EAFD-9658-B420-3FC179281231}"/>
              </a:ext>
            </a:extLst>
          </p:cNvPr>
          <p:cNvPicPr>
            <a:picLocks noChangeAspect="1"/>
          </p:cNvPicPr>
          <p:nvPr/>
        </p:nvPicPr>
        <p:blipFill>
          <a:blip r:embed="rId4"/>
          <a:srcRect r="5368"/>
          <a:stretch>
            <a:fillRect/>
          </a:stretch>
        </p:blipFill>
        <p:spPr>
          <a:xfrm>
            <a:off x="-1" y="0"/>
            <a:ext cx="12192001" cy="6858000"/>
          </a:xfrm>
          <a:prstGeom prst="rect">
            <a:avLst/>
          </a:prstGeom>
        </p:spPr>
      </p:pic>
      <p:sp>
        <p:nvSpPr>
          <p:cNvPr id="4" name="Title 1">
            <a:extLst>
              <a:ext uri="{FF2B5EF4-FFF2-40B4-BE49-F238E27FC236}">
                <a16:creationId xmlns:a16="http://schemas.microsoft.com/office/drawing/2014/main" id="{36F608FE-6476-15B2-6041-CC862D4A8878}"/>
              </a:ext>
            </a:extLst>
          </p:cNvPr>
          <p:cNvSpPr txBox="1">
            <a:spLocks/>
          </p:cNvSpPr>
          <p:nvPr/>
        </p:nvSpPr>
        <p:spPr>
          <a:xfrm>
            <a:off x="952500" y="-88821"/>
            <a:ext cx="118237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panose="00000500000000000000" pitchFamily="2" charset="0"/>
              </a:rPr>
              <a:t>Timeline</a:t>
            </a:r>
          </a:p>
        </p:txBody>
      </p:sp>
      <p:sp>
        <p:nvSpPr>
          <p:cNvPr id="30" name="Flèche : pentagone 29">
            <a:extLst>
              <a:ext uri="{FF2B5EF4-FFF2-40B4-BE49-F238E27FC236}">
                <a16:creationId xmlns:a16="http://schemas.microsoft.com/office/drawing/2014/main" id="{19EA5B6E-2690-8419-CB07-21B1D262D255}"/>
              </a:ext>
            </a:extLst>
          </p:cNvPr>
          <p:cNvSpPr/>
          <p:nvPr/>
        </p:nvSpPr>
        <p:spPr>
          <a:xfrm>
            <a:off x="952500" y="1681603"/>
            <a:ext cx="3253740" cy="1276148"/>
          </a:xfrm>
          <a:prstGeom prst="homePlate">
            <a:avLst>
              <a:gd name="adj" fmla="val 18703"/>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TextBox 59">
            <a:extLst>
              <a:ext uri="{FF2B5EF4-FFF2-40B4-BE49-F238E27FC236}">
                <a16:creationId xmlns:a16="http://schemas.microsoft.com/office/drawing/2014/main" id="{00307E1E-7526-1583-9426-FF86459ECBB8}"/>
              </a:ext>
            </a:extLst>
          </p:cNvPr>
          <p:cNvSpPr txBox="1"/>
          <p:nvPr/>
        </p:nvSpPr>
        <p:spPr>
          <a:xfrm>
            <a:off x="952500" y="1877021"/>
            <a:ext cx="2803574" cy="1477328"/>
          </a:xfrm>
          <a:prstGeom prst="rect">
            <a:avLst/>
          </a:prstGeom>
          <a:noFill/>
        </p:spPr>
        <p:txBody>
          <a:bodyPr wrap="square" rtlCol="0">
            <a:spAutoFit/>
          </a:bodyPr>
          <a:lstStyle/>
          <a:p>
            <a:pPr algn="ctr"/>
            <a:r>
              <a:rPr lang="en-GB" b="1">
                <a:latin typeface="Titillium Web" panose="00000500000000000000" pitchFamily="2" charset="0"/>
              </a:rPr>
              <a:t>CALL OPEN PERIOD</a:t>
            </a:r>
          </a:p>
          <a:p>
            <a:pPr algn="ctr"/>
            <a:r>
              <a:rPr lang="en-GB" i="1">
                <a:latin typeface="Titillium Web" panose="00000500000000000000" pitchFamily="2" charset="0"/>
              </a:rPr>
              <a:t>Launch: 20 February 2026</a:t>
            </a:r>
          </a:p>
          <a:p>
            <a:pPr algn="ctr"/>
            <a:r>
              <a:rPr lang="en-GB" i="1">
                <a:latin typeface="Titillium Web" panose="00000500000000000000" pitchFamily="2" charset="0"/>
              </a:rPr>
              <a:t>Deadline: 17 March 2026</a:t>
            </a:r>
            <a:br>
              <a:rPr lang="en-GB" i="1">
                <a:latin typeface="Titillium Web" panose="00000500000000000000" pitchFamily="2" charset="0"/>
              </a:rPr>
            </a:br>
            <a:endParaRPr lang="en-GB" i="1">
              <a:latin typeface="Titillium Web" panose="00000500000000000000" pitchFamily="2" charset="0"/>
            </a:endParaRPr>
          </a:p>
          <a:p>
            <a:pPr algn="ctr"/>
            <a:endParaRPr lang="en-GB" i="1">
              <a:latin typeface="Titillium Web" panose="00000500000000000000" pitchFamily="2" charset="0"/>
            </a:endParaRPr>
          </a:p>
        </p:txBody>
      </p:sp>
      <p:sp>
        <p:nvSpPr>
          <p:cNvPr id="3" name="ZoneTexte 2">
            <a:extLst>
              <a:ext uri="{FF2B5EF4-FFF2-40B4-BE49-F238E27FC236}">
                <a16:creationId xmlns:a16="http://schemas.microsoft.com/office/drawing/2014/main" id="{3C2EB1EA-88C9-5BA6-081C-36214D256893}"/>
              </a:ext>
            </a:extLst>
          </p:cNvPr>
          <p:cNvSpPr txBox="1"/>
          <p:nvPr/>
        </p:nvSpPr>
        <p:spPr>
          <a:xfrm>
            <a:off x="4780671" y="1600023"/>
            <a:ext cx="6386732" cy="3785652"/>
          </a:xfrm>
          <a:prstGeom prst="rect">
            <a:avLst/>
          </a:prstGeom>
          <a:noFill/>
        </p:spPr>
        <p:txBody>
          <a:bodyPr wrap="square">
            <a:spAutoFit/>
          </a:bodyPr>
          <a:lstStyle/>
          <a:p>
            <a:pPr>
              <a:buFont typeface="+mj-lt"/>
              <a:buAutoNum type="arabicPeriod"/>
            </a:pPr>
            <a:r>
              <a:rPr lang="en-US" sz="2400">
                <a:latin typeface="Titillium Web" pitchFamily="2" charset="77"/>
              </a:rPr>
              <a:t>Eligibility check (planned for March 2026)</a:t>
            </a:r>
          </a:p>
          <a:p>
            <a:pPr>
              <a:buFont typeface="+mj-lt"/>
              <a:buAutoNum type="arabicPeriod"/>
            </a:pPr>
            <a:endParaRPr lang="en-US" sz="2400">
              <a:latin typeface="Titillium Web" pitchFamily="2" charset="77"/>
            </a:endParaRPr>
          </a:p>
          <a:p>
            <a:pPr>
              <a:buFont typeface="+mj-lt"/>
              <a:buAutoNum type="arabicPeriod" startAt="2"/>
            </a:pPr>
            <a:r>
              <a:rPr lang="en-US" sz="2400">
                <a:latin typeface="Titillium Web" pitchFamily="2" charset="77"/>
              </a:rPr>
              <a:t>Quality assessment (planned for April 2026)</a:t>
            </a:r>
          </a:p>
          <a:p>
            <a:pPr>
              <a:buFont typeface="+mj-lt"/>
              <a:buAutoNum type="arabicPeriod" startAt="2"/>
            </a:pPr>
            <a:endParaRPr lang="en-US" sz="2400">
              <a:latin typeface="Titillium Web" pitchFamily="2" charset="77"/>
            </a:endParaRPr>
          </a:p>
          <a:p>
            <a:pPr>
              <a:buFont typeface="+mj-lt"/>
              <a:buAutoNum type="arabicPeriod" startAt="3"/>
            </a:pPr>
            <a:r>
              <a:rPr lang="en-US" sz="2400">
                <a:latin typeface="Titillium Web" pitchFamily="2" charset="77"/>
              </a:rPr>
              <a:t>Establishment of the list of finalists </a:t>
            </a:r>
          </a:p>
          <a:p>
            <a:pPr>
              <a:buFont typeface="+mj-lt"/>
              <a:buAutoNum type="arabicPeriod" startAt="3"/>
            </a:pPr>
            <a:endParaRPr lang="en-US" sz="2400">
              <a:latin typeface="Titillium Web" pitchFamily="2" charset="77"/>
            </a:endParaRPr>
          </a:p>
          <a:p>
            <a:pPr>
              <a:buFont typeface="+mj-lt"/>
              <a:buAutoNum type="arabicPeriod" startAt="4"/>
            </a:pPr>
            <a:r>
              <a:rPr lang="en-US" sz="2400">
                <a:latin typeface="Titillium Web" pitchFamily="2" charset="77"/>
              </a:rPr>
              <a:t>Jury assessment (planned for June 2026)</a:t>
            </a:r>
          </a:p>
          <a:p>
            <a:pPr>
              <a:buFont typeface="+mj-lt"/>
              <a:buAutoNum type="arabicPeriod" startAt="4"/>
            </a:pPr>
            <a:endParaRPr lang="en-US" sz="2400">
              <a:latin typeface="Titillium Web" pitchFamily="2" charset="77"/>
            </a:endParaRPr>
          </a:p>
          <a:p>
            <a:pPr>
              <a:buFont typeface="+mj-lt"/>
              <a:buAutoNum type="arabicPeriod" startAt="5"/>
            </a:pPr>
            <a:r>
              <a:rPr lang="en-US" sz="2400">
                <a:latin typeface="Titillium Web" pitchFamily="2" charset="77"/>
              </a:rPr>
              <a:t> Establishment of the results (planned for July-September 2026) </a:t>
            </a:r>
          </a:p>
        </p:txBody>
      </p:sp>
    </p:spTree>
    <p:extLst>
      <p:ext uri="{BB962C8B-B14F-4D97-AF65-F5344CB8AC3E}">
        <p14:creationId xmlns:p14="http://schemas.microsoft.com/office/powerpoint/2010/main" val="476168878"/>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2BD52-AC12-29FB-56A2-C0A25A6AA5CF}"/>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E8DCECE9-6658-BA70-CAE8-98FCC37C1C2F}"/>
              </a:ext>
            </a:extLst>
          </p:cNvPr>
          <p:cNvPicPr>
            <a:picLocks noChangeAspect="1"/>
          </p:cNvPicPr>
          <p:nvPr/>
        </p:nvPicPr>
        <p:blipFill>
          <a:blip r:embed="rId3"/>
          <a:srcRect r="5368"/>
          <a:stretch>
            <a:fillRect/>
          </a:stretch>
        </p:blipFill>
        <p:spPr>
          <a:xfrm>
            <a:off x="-1" y="0"/>
            <a:ext cx="12192001" cy="6858000"/>
          </a:xfrm>
          <a:prstGeom prst="rect">
            <a:avLst/>
          </a:prstGeom>
        </p:spPr>
      </p:pic>
      <p:sp>
        <p:nvSpPr>
          <p:cNvPr id="5" name="Title 1">
            <a:extLst>
              <a:ext uri="{FF2B5EF4-FFF2-40B4-BE49-F238E27FC236}">
                <a16:creationId xmlns:a16="http://schemas.microsoft.com/office/drawing/2014/main" id="{9DE5AEB5-C578-BAB9-FEC0-7F0B445E1C6A}"/>
              </a:ext>
            </a:extLst>
          </p:cNvPr>
          <p:cNvSpPr txBox="1">
            <a:spLocks/>
          </p:cNvSpPr>
          <p:nvPr/>
        </p:nvSpPr>
        <p:spPr>
          <a:xfrm>
            <a:off x="1027656" y="2391332"/>
            <a:ext cx="10515600" cy="1325563"/>
          </a:xfrm>
          <a:prstGeom prst="rect">
            <a:avLst/>
          </a:prstGeom>
        </p:spPr>
        <p:txBody>
          <a:bodyPr vert="horz" lIns="91440" tIns="45720" rIns="91440" bIns="45720" rtlCol="0" anchor="b">
            <a:normAutofit/>
          </a:bodyPr>
          <a:lstStyle>
            <a:defPPr>
              <a:defRPr lang="fr-FR"/>
            </a:defPPr>
            <a:lvl1pPr lvl="0">
              <a:lnSpc>
                <a:spcPct val="100000"/>
              </a:lnSpc>
              <a:spcBef>
                <a:spcPts val="0"/>
              </a:spcBef>
              <a:spcAft>
                <a:spcPts val="3000"/>
              </a:spcAft>
              <a:buSzPct val="100000"/>
              <a:buNone/>
              <a:defRPr sz="5400" b="1">
                <a:latin typeface="Titillium Web" panose="00000500000000000000" pitchFamily="2" charset="0"/>
                <a:ea typeface="+mj-ea"/>
                <a:cs typeface="+mj-cs"/>
              </a:defRPr>
            </a:lvl1pPr>
          </a:lstStyle>
          <a:p>
            <a:r>
              <a:rPr lang="en-GB"/>
              <a:t>Useful tools</a:t>
            </a:r>
          </a:p>
        </p:txBody>
      </p:sp>
      <p:grpSp>
        <p:nvGrpSpPr>
          <p:cNvPr id="9" name="Group 8">
            <a:extLst>
              <a:ext uri="{FF2B5EF4-FFF2-40B4-BE49-F238E27FC236}">
                <a16:creationId xmlns:a16="http://schemas.microsoft.com/office/drawing/2014/main" id="{5D5C4A0A-2E7A-CB84-3A4B-17948DF5180E}"/>
              </a:ext>
            </a:extLst>
          </p:cNvPr>
          <p:cNvGrpSpPr/>
          <p:nvPr/>
        </p:nvGrpSpPr>
        <p:grpSpPr>
          <a:xfrm>
            <a:off x="9427781" y="3798168"/>
            <a:ext cx="3967021" cy="3706218"/>
            <a:chOff x="9427781" y="3798168"/>
            <a:chExt cx="3967021" cy="3706218"/>
          </a:xfrm>
        </p:grpSpPr>
        <p:sp>
          <p:nvSpPr>
            <p:cNvPr id="10" name="Ellipse 2">
              <a:extLst>
                <a:ext uri="{FF2B5EF4-FFF2-40B4-BE49-F238E27FC236}">
                  <a16:creationId xmlns:a16="http://schemas.microsoft.com/office/drawing/2014/main" id="{AB3FC88C-0A8B-9B27-8C4A-6FC23CEA5174}"/>
                </a:ext>
              </a:extLst>
            </p:cNvPr>
            <p:cNvSpPr/>
            <p:nvPr/>
          </p:nvSpPr>
          <p:spPr>
            <a:xfrm>
              <a:off x="9427781" y="3798168"/>
              <a:ext cx="3856568" cy="370621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TextBox 6">
              <a:extLst>
                <a:ext uri="{FF2B5EF4-FFF2-40B4-BE49-F238E27FC236}">
                  <a16:creationId xmlns:a16="http://schemas.microsoft.com/office/drawing/2014/main" id="{662B437A-C6B4-379F-5A49-CA8D9633FFA5}"/>
                </a:ext>
              </a:extLst>
            </p:cNvPr>
            <p:cNvSpPr txBox="1"/>
            <p:nvPr/>
          </p:nvSpPr>
          <p:spPr>
            <a:xfrm>
              <a:off x="10093326" y="4574240"/>
              <a:ext cx="3301476" cy="307777"/>
            </a:xfrm>
            <a:prstGeom prst="rect">
              <a:avLst/>
            </a:prstGeom>
            <a:noFill/>
          </p:spPr>
          <p:txBody>
            <a:bodyPr wrap="square">
              <a:spAutoFit/>
            </a:bodyPr>
            <a:lstStyle/>
            <a:p>
              <a:r>
                <a:rPr lang="nl-BE" sz="1400" b="1" dirty="0"/>
                <a:t>Slido code: # 5679761</a:t>
              </a:r>
            </a:p>
          </p:txBody>
        </p:sp>
        <p:sp>
          <p:nvSpPr>
            <p:cNvPr id="12" name="TextBox 6">
              <a:extLst>
                <a:ext uri="{FF2B5EF4-FFF2-40B4-BE49-F238E27FC236}">
                  <a16:creationId xmlns:a16="http://schemas.microsoft.com/office/drawing/2014/main" id="{E84EC37D-884F-8BBE-196D-35963E5EEF9E}"/>
                </a:ext>
              </a:extLst>
            </p:cNvPr>
            <p:cNvSpPr txBox="1"/>
            <p:nvPr/>
          </p:nvSpPr>
          <p:spPr>
            <a:xfrm>
              <a:off x="10375210" y="4039684"/>
              <a:ext cx="2909139" cy="369332"/>
            </a:xfrm>
            <a:prstGeom prst="rect">
              <a:avLst/>
            </a:prstGeom>
            <a:noFill/>
          </p:spPr>
          <p:txBody>
            <a:bodyPr wrap="square">
              <a:spAutoFit/>
            </a:bodyPr>
            <a:lstStyle/>
            <a:p>
              <a:r>
                <a:rPr lang="nl-BE" b="1" dirty="0"/>
                <a:t>QUESTIONS? </a:t>
              </a:r>
            </a:p>
          </p:txBody>
        </p:sp>
        <p:pic>
          <p:nvPicPr>
            <p:cNvPr id="13" name="Picture 12">
              <a:extLst>
                <a:ext uri="{FF2B5EF4-FFF2-40B4-BE49-F238E27FC236}">
                  <a16:creationId xmlns:a16="http://schemas.microsoft.com/office/drawing/2014/main" id="{F289DADA-385F-F828-B0E2-526068F84E5B}"/>
                </a:ext>
              </a:extLst>
            </p:cNvPr>
            <p:cNvPicPr>
              <a:picLocks noChangeAspect="1"/>
            </p:cNvPicPr>
            <p:nvPr/>
          </p:nvPicPr>
          <p:blipFill>
            <a:blip r:embed="rId4"/>
            <a:stretch>
              <a:fillRect/>
            </a:stretch>
          </p:blipFill>
          <p:spPr>
            <a:xfrm>
              <a:off x="10231933" y="4898530"/>
              <a:ext cx="1746000" cy="1746000"/>
            </a:xfrm>
            <a:prstGeom prst="rect">
              <a:avLst/>
            </a:prstGeom>
          </p:spPr>
        </p:pic>
      </p:grpSp>
    </p:spTree>
    <p:extLst>
      <p:ext uri="{BB962C8B-B14F-4D97-AF65-F5344CB8AC3E}">
        <p14:creationId xmlns:p14="http://schemas.microsoft.com/office/powerpoint/2010/main" val="3163307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BB8F0-CDD6-BC0B-E7F9-E05A9CEC95FB}"/>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92D38944-A1EB-6B31-0267-7442AAAC135C}"/>
              </a:ext>
            </a:extLst>
          </p:cNvPr>
          <p:cNvPicPr>
            <a:picLocks noChangeAspect="1"/>
          </p:cNvPicPr>
          <p:nvPr/>
        </p:nvPicPr>
        <p:blipFill>
          <a:blip r:embed="rId3"/>
          <a:srcRect r="5368"/>
          <a:stretch>
            <a:fillRect/>
          </a:stretch>
        </p:blipFill>
        <p:spPr>
          <a:xfrm>
            <a:off x="-1" y="0"/>
            <a:ext cx="12192001" cy="6858000"/>
          </a:xfrm>
          <a:prstGeom prst="rect">
            <a:avLst/>
          </a:prstGeom>
        </p:spPr>
      </p:pic>
      <p:pic>
        <p:nvPicPr>
          <p:cNvPr id="5" name="Image 4">
            <a:extLst>
              <a:ext uri="{FF2B5EF4-FFF2-40B4-BE49-F238E27FC236}">
                <a16:creationId xmlns:a16="http://schemas.microsoft.com/office/drawing/2014/main" id="{19488FD0-4D93-648D-EAA2-82081841E34F}"/>
              </a:ext>
            </a:extLst>
          </p:cNvPr>
          <p:cNvPicPr>
            <a:picLocks noChangeAspect="1"/>
          </p:cNvPicPr>
          <p:nvPr/>
        </p:nvPicPr>
        <p:blipFill>
          <a:blip r:embed="rId4"/>
          <a:srcRect r="12353"/>
          <a:stretch>
            <a:fillRect/>
          </a:stretch>
        </p:blipFill>
        <p:spPr>
          <a:xfrm>
            <a:off x="899961" y="1432234"/>
            <a:ext cx="11292039" cy="3691309"/>
          </a:xfrm>
          <a:prstGeom prst="rect">
            <a:avLst/>
          </a:prstGeom>
        </p:spPr>
      </p:pic>
      <p:sp>
        <p:nvSpPr>
          <p:cNvPr id="3" name="Title 1">
            <a:extLst>
              <a:ext uri="{FF2B5EF4-FFF2-40B4-BE49-F238E27FC236}">
                <a16:creationId xmlns:a16="http://schemas.microsoft.com/office/drawing/2014/main" id="{757DBB62-F2F1-93CE-EEDE-FBCB7A08E535}"/>
              </a:ext>
            </a:extLst>
          </p:cNvPr>
          <p:cNvSpPr txBox="1">
            <a:spLocks/>
          </p:cNvSpPr>
          <p:nvPr/>
        </p:nvSpPr>
        <p:spPr>
          <a:xfrm>
            <a:off x="952500" y="-88821"/>
            <a:ext cx="118237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panose="00000500000000000000" pitchFamily="2" charset="0"/>
              </a:rPr>
              <a:t>Online Application Form</a:t>
            </a:r>
          </a:p>
        </p:txBody>
      </p:sp>
      <p:pic>
        <p:nvPicPr>
          <p:cNvPr id="10" name="Image 9">
            <a:extLst>
              <a:ext uri="{FF2B5EF4-FFF2-40B4-BE49-F238E27FC236}">
                <a16:creationId xmlns:a16="http://schemas.microsoft.com/office/drawing/2014/main" id="{7335A06C-0D27-4517-0120-8F61D6719EFD}"/>
              </a:ext>
            </a:extLst>
          </p:cNvPr>
          <p:cNvPicPr>
            <a:picLocks noChangeAspect="1"/>
          </p:cNvPicPr>
          <p:nvPr/>
        </p:nvPicPr>
        <p:blipFill>
          <a:blip r:embed="rId5"/>
          <a:stretch>
            <a:fillRect/>
          </a:stretch>
        </p:blipFill>
        <p:spPr>
          <a:xfrm>
            <a:off x="7144240" y="4176287"/>
            <a:ext cx="4859165" cy="2486472"/>
          </a:xfrm>
          <a:prstGeom prst="rect">
            <a:avLst/>
          </a:prstGeom>
        </p:spPr>
      </p:pic>
      <p:pic>
        <p:nvPicPr>
          <p:cNvPr id="8" name="Picture 7">
            <a:extLst>
              <a:ext uri="{FF2B5EF4-FFF2-40B4-BE49-F238E27FC236}">
                <a16:creationId xmlns:a16="http://schemas.microsoft.com/office/drawing/2014/main" id="{C15ECA46-6807-2931-5D27-9FA42C21CF9A}"/>
              </a:ext>
            </a:extLst>
          </p:cNvPr>
          <p:cNvPicPr>
            <a:picLocks noChangeAspect="1"/>
          </p:cNvPicPr>
          <p:nvPr/>
        </p:nvPicPr>
        <p:blipFill>
          <a:blip r:embed="rId6"/>
          <a:srcRect t="8658" r="9925" b="16709"/>
          <a:stretch>
            <a:fillRect/>
          </a:stretch>
        </p:blipFill>
        <p:spPr>
          <a:xfrm>
            <a:off x="6542514" y="1122480"/>
            <a:ext cx="5460891" cy="2827909"/>
          </a:xfrm>
          <a:prstGeom prst="rect">
            <a:avLst/>
          </a:prstGeom>
        </p:spPr>
      </p:pic>
      <p:sp>
        <p:nvSpPr>
          <p:cNvPr id="11" name="Ellipse 10">
            <a:extLst>
              <a:ext uri="{FF2B5EF4-FFF2-40B4-BE49-F238E27FC236}">
                <a16:creationId xmlns:a16="http://schemas.microsoft.com/office/drawing/2014/main" id="{BE92AF49-0692-23A8-B466-7EBBEB672C87}"/>
              </a:ext>
            </a:extLst>
          </p:cNvPr>
          <p:cNvSpPr/>
          <p:nvPr/>
        </p:nvSpPr>
        <p:spPr>
          <a:xfrm>
            <a:off x="8942935" y="2925422"/>
            <a:ext cx="1276180" cy="1055624"/>
          </a:xfrm>
          <a:prstGeom prst="ellipse">
            <a:avLst/>
          </a:prstGeom>
          <a:noFill/>
          <a:ln>
            <a:solidFill>
              <a:srgbClr val="FF0000"/>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6" name="Connecteur droit avec flèche 15">
            <a:extLst>
              <a:ext uri="{FF2B5EF4-FFF2-40B4-BE49-F238E27FC236}">
                <a16:creationId xmlns:a16="http://schemas.microsoft.com/office/drawing/2014/main" id="{A13BF91C-CB34-9632-9701-C8CD3247F5F5}"/>
              </a:ext>
            </a:extLst>
          </p:cNvPr>
          <p:cNvCxnSpPr>
            <a:cxnSpLocks/>
          </p:cNvCxnSpPr>
          <p:nvPr/>
        </p:nvCxnSpPr>
        <p:spPr>
          <a:xfrm>
            <a:off x="6560041" y="4094539"/>
            <a:ext cx="584199" cy="142260"/>
          </a:xfrm>
          <a:prstGeom prst="straightConnector1">
            <a:avLst/>
          </a:prstGeom>
          <a:ln>
            <a:solidFill>
              <a:srgbClr val="2FCBCC"/>
            </a:solidFill>
            <a:tailEnd type="triangle"/>
          </a:ln>
        </p:spPr>
        <p:style>
          <a:lnRef idx="2">
            <a:schemeClr val="accent1"/>
          </a:lnRef>
          <a:fillRef idx="0">
            <a:schemeClr val="accent1"/>
          </a:fillRef>
          <a:effectRef idx="1">
            <a:schemeClr val="accent1"/>
          </a:effectRef>
          <a:fontRef idx="minor">
            <a:schemeClr val="tx1"/>
          </a:fontRef>
        </p:style>
      </p:cxnSp>
      <p:cxnSp>
        <p:nvCxnSpPr>
          <p:cNvPr id="12" name="Connecteur droit avec flèche 11">
            <a:extLst>
              <a:ext uri="{FF2B5EF4-FFF2-40B4-BE49-F238E27FC236}">
                <a16:creationId xmlns:a16="http://schemas.microsoft.com/office/drawing/2014/main" id="{6C69B8A3-2222-CF36-E907-8C01EF36204D}"/>
              </a:ext>
            </a:extLst>
          </p:cNvPr>
          <p:cNvCxnSpPr>
            <a:cxnSpLocks/>
          </p:cNvCxnSpPr>
          <p:nvPr/>
        </p:nvCxnSpPr>
        <p:spPr>
          <a:xfrm>
            <a:off x="6981370" y="2843423"/>
            <a:ext cx="1961565" cy="585577"/>
          </a:xfrm>
          <a:prstGeom prst="straightConnector1">
            <a:avLst/>
          </a:prstGeom>
          <a:ln>
            <a:solidFill>
              <a:srgbClr val="2FCBCC"/>
            </a:solidFill>
            <a:tailEnd type="triangle"/>
          </a:ln>
        </p:spPr>
        <p:style>
          <a:lnRef idx="2">
            <a:schemeClr val="accent1"/>
          </a:lnRef>
          <a:fillRef idx="0">
            <a:schemeClr val="accent1"/>
          </a:fillRef>
          <a:effectRef idx="1">
            <a:schemeClr val="accent1"/>
          </a:effectRef>
          <a:fontRef idx="minor">
            <a:schemeClr val="tx1"/>
          </a:fontRef>
        </p:style>
      </p:cxnSp>
      <p:sp>
        <p:nvSpPr>
          <p:cNvPr id="2" name="ZoneTexte 8">
            <a:extLst>
              <a:ext uri="{FF2B5EF4-FFF2-40B4-BE49-F238E27FC236}">
                <a16:creationId xmlns:a16="http://schemas.microsoft.com/office/drawing/2014/main" id="{069D2AA5-5E1B-0B6B-CBD4-B5197EAD5A7E}"/>
              </a:ext>
            </a:extLst>
          </p:cNvPr>
          <p:cNvSpPr txBox="1"/>
          <p:nvPr/>
        </p:nvSpPr>
        <p:spPr>
          <a:xfrm>
            <a:off x="1972885" y="2123726"/>
            <a:ext cx="5008485" cy="2031325"/>
          </a:xfrm>
          <a:prstGeom prst="rect">
            <a:avLst/>
          </a:prstGeom>
          <a:noFill/>
        </p:spPr>
        <p:txBody>
          <a:bodyPr wrap="square">
            <a:spAutoFit/>
          </a:bodyPr>
          <a:lstStyle/>
          <a:p>
            <a:endParaRPr lang="en-GB" noProof="0" dirty="0">
              <a:solidFill>
                <a:srgbClr val="424238"/>
              </a:solidFill>
              <a:effectLst/>
              <a:latin typeface="Titillium Web" pitchFamily="2" charset="77"/>
            </a:endParaRPr>
          </a:p>
          <a:p>
            <a:pPr indent="-285750">
              <a:buFont typeface="Wingdings" panose="05000000000000000000" pitchFamily="2" charset="2"/>
              <a:buChar char="ü"/>
            </a:pPr>
            <a:r>
              <a:rPr lang="fr-BE" dirty="0" err="1">
                <a:latin typeface="Titillium Web" pitchFamily="2" charset="77"/>
              </a:rPr>
              <a:t>Your</a:t>
            </a:r>
            <a:r>
              <a:rPr lang="fr-BE" dirty="0">
                <a:latin typeface="Titillium Web" pitchFamily="2" charset="77"/>
              </a:rPr>
              <a:t> application must </a:t>
            </a:r>
            <a:r>
              <a:rPr lang="fr-BE" dirty="0" err="1">
                <a:latin typeface="Titillium Web" pitchFamily="2" charset="77"/>
              </a:rPr>
              <a:t>be</a:t>
            </a:r>
            <a:r>
              <a:rPr lang="fr-BE" dirty="0">
                <a:latin typeface="Titillium Web" pitchFamily="2" charset="77"/>
              </a:rPr>
              <a:t> </a:t>
            </a:r>
            <a:r>
              <a:rPr lang="fr-BE" dirty="0" err="1">
                <a:latin typeface="Titillium Web" pitchFamily="2" charset="77"/>
              </a:rPr>
              <a:t>submitted</a:t>
            </a:r>
            <a:r>
              <a:rPr lang="fr-BE" dirty="0">
                <a:latin typeface="Titillium Web" pitchFamily="2" charset="77"/>
              </a:rPr>
              <a:t> online. Use the </a:t>
            </a:r>
            <a:r>
              <a:rPr lang="fr-BE" b="1" dirty="0">
                <a:latin typeface="Titillium Web" pitchFamily="2" charset="77"/>
              </a:rPr>
              <a:t>« Apply </a:t>
            </a:r>
            <a:r>
              <a:rPr lang="fr-BE" b="1" dirty="0" err="1">
                <a:latin typeface="Titillium Web" pitchFamily="2" charset="77"/>
              </a:rPr>
              <a:t>now</a:t>
            </a:r>
            <a:r>
              <a:rPr lang="fr-BE" b="1" dirty="0">
                <a:latin typeface="Titillium Web" pitchFamily="2" charset="77"/>
              </a:rPr>
              <a:t> » </a:t>
            </a:r>
            <a:r>
              <a:rPr lang="fr-BE" b="1" dirty="0" err="1">
                <a:latin typeface="Titillium Web" pitchFamily="2" charset="77"/>
              </a:rPr>
              <a:t>button</a:t>
            </a:r>
            <a:r>
              <a:rPr lang="fr-BE" b="1" dirty="0">
                <a:latin typeface="Titillium Web" pitchFamily="2" charset="77"/>
              </a:rPr>
              <a:t> </a:t>
            </a:r>
            <a:r>
              <a:rPr lang="fr-BE" dirty="0">
                <a:latin typeface="Titillium Web" pitchFamily="2" charset="77"/>
              </a:rPr>
              <a:t>on the home page of the NEB Boost </a:t>
            </a:r>
            <a:r>
              <a:rPr lang="fr-BE" dirty="0" err="1">
                <a:latin typeface="Titillium Web" pitchFamily="2" charset="77"/>
              </a:rPr>
              <a:t>Prizes</a:t>
            </a:r>
            <a:r>
              <a:rPr lang="fr-BE" dirty="0">
                <a:latin typeface="Titillium Web" pitchFamily="2" charset="77"/>
              </a:rPr>
              <a:t> </a:t>
            </a:r>
            <a:r>
              <a:rPr lang="fr-BE" dirty="0" err="1">
                <a:latin typeface="Titillium Web" pitchFamily="2" charset="77"/>
              </a:rPr>
              <a:t>website</a:t>
            </a:r>
            <a:endParaRPr lang="fr-BE" dirty="0">
              <a:latin typeface="Titillium Web" pitchFamily="2" charset="77"/>
            </a:endParaRPr>
          </a:p>
          <a:p>
            <a:pPr indent="-285750">
              <a:buFont typeface="Wingdings" panose="05000000000000000000" pitchFamily="2" charset="2"/>
              <a:buChar char="ü"/>
            </a:pPr>
            <a:endParaRPr lang="fr-BE" dirty="0">
              <a:latin typeface="Titillium Web" pitchFamily="2" charset="77"/>
            </a:endParaRPr>
          </a:p>
          <a:p>
            <a:pPr indent="-285750">
              <a:buFont typeface="Wingdings" panose="05000000000000000000" pitchFamily="2" charset="2"/>
              <a:buChar char="ü"/>
            </a:pPr>
            <a:r>
              <a:rPr lang="fr-BE" dirty="0">
                <a:latin typeface="Titillium Web" pitchFamily="2" charset="77"/>
              </a:rPr>
              <a:t>You </a:t>
            </a:r>
            <a:r>
              <a:rPr lang="fr-BE" dirty="0" err="1">
                <a:latin typeface="Titillium Web" pitchFamily="2" charset="77"/>
              </a:rPr>
              <a:t>will</a:t>
            </a:r>
            <a:r>
              <a:rPr lang="fr-BE" dirty="0">
                <a:latin typeface="Titillium Web" pitchFamily="2" charset="77"/>
              </a:rPr>
              <a:t> </a:t>
            </a:r>
            <a:r>
              <a:rPr lang="fr-BE" dirty="0" err="1">
                <a:latin typeface="Titillium Web" pitchFamily="2" charset="77"/>
              </a:rPr>
              <a:t>be</a:t>
            </a:r>
            <a:r>
              <a:rPr lang="fr-BE" dirty="0">
                <a:latin typeface="Titillium Web" pitchFamily="2" charset="77"/>
              </a:rPr>
              <a:t> </a:t>
            </a:r>
            <a:r>
              <a:rPr lang="fr-BE" b="1" dirty="0" err="1">
                <a:latin typeface="Titillium Web" pitchFamily="2" charset="77"/>
              </a:rPr>
              <a:t>redirected</a:t>
            </a:r>
            <a:r>
              <a:rPr lang="fr-BE" b="1" dirty="0">
                <a:latin typeface="Titillium Web" pitchFamily="2" charset="77"/>
              </a:rPr>
              <a:t> to the online platform to </a:t>
            </a:r>
            <a:r>
              <a:rPr lang="fr-BE" b="1" dirty="0" err="1">
                <a:latin typeface="Titillium Web" pitchFamily="2" charset="77"/>
              </a:rPr>
              <a:t>fill</a:t>
            </a:r>
            <a:r>
              <a:rPr lang="fr-BE" b="1" dirty="0">
                <a:latin typeface="Titillium Web" pitchFamily="2" charset="77"/>
              </a:rPr>
              <a:t> in the application </a:t>
            </a:r>
            <a:r>
              <a:rPr lang="fr-BE" b="1" dirty="0" err="1">
                <a:latin typeface="Titillium Web" pitchFamily="2" charset="77"/>
              </a:rPr>
              <a:t>form</a:t>
            </a:r>
            <a:endParaRPr lang="nl-BE" b="1" dirty="0">
              <a:latin typeface="Titillium Web" pitchFamily="2" charset="77"/>
            </a:endParaRPr>
          </a:p>
        </p:txBody>
      </p:sp>
    </p:spTree>
    <p:extLst>
      <p:ext uri="{BB962C8B-B14F-4D97-AF65-F5344CB8AC3E}">
        <p14:creationId xmlns:p14="http://schemas.microsoft.com/office/powerpoint/2010/main" val="95457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CD623-6B1F-5406-71BD-AEDF54B7D949}"/>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E9536F86-8C7C-2698-0E9B-6886F6F7F997}"/>
              </a:ext>
            </a:extLst>
          </p:cNvPr>
          <p:cNvPicPr>
            <a:picLocks noChangeAspect="1"/>
          </p:cNvPicPr>
          <p:nvPr/>
        </p:nvPicPr>
        <p:blipFill>
          <a:blip r:embed="rId3"/>
          <a:srcRect r="5368"/>
          <a:stretch>
            <a:fillRect/>
          </a:stretch>
        </p:blipFill>
        <p:spPr>
          <a:xfrm>
            <a:off x="-1" y="0"/>
            <a:ext cx="12192001" cy="6858000"/>
          </a:xfrm>
          <a:prstGeom prst="rect">
            <a:avLst/>
          </a:prstGeom>
        </p:spPr>
      </p:pic>
      <p:pic>
        <p:nvPicPr>
          <p:cNvPr id="5" name="Image 4">
            <a:extLst>
              <a:ext uri="{FF2B5EF4-FFF2-40B4-BE49-F238E27FC236}">
                <a16:creationId xmlns:a16="http://schemas.microsoft.com/office/drawing/2014/main" id="{552E5ACB-9A96-3DE2-E7E0-55F093CC80E0}"/>
              </a:ext>
            </a:extLst>
          </p:cNvPr>
          <p:cNvPicPr>
            <a:picLocks noChangeAspect="1"/>
          </p:cNvPicPr>
          <p:nvPr/>
        </p:nvPicPr>
        <p:blipFill>
          <a:blip r:embed="rId4"/>
          <a:srcRect r="12353"/>
          <a:stretch>
            <a:fillRect/>
          </a:stretch>
        </p:blipFill>
        <p:spPr>
          <a:xfrm>
            <a:off x="899961" y="712025"/>
            <a:ext cx="11292039" cy="6014595"/>
          </a:xfrm>
          <a:prstGeom prst="rect">
            <a:avLst/>
          </a:prstGeom>
        </p:spPr>
      </p:pic>
      <p:sp>
        <p:nvSpPr>
          <p:cNvPr id="3" name="Title 1">
            <a:extLst>
              <a:ext uri="{FF2B5EF4-FFF2-40B4-BE49-F238E27FC236}">
                <a16:creationId xmlns:a16="http://schemas.microsoft.com/office/drawing/2014/main" id="{A6EF066D-DC4C-E7A6-C882-0EB7ABA49E27}"/>
              </a:ext>
            </a:extLst>
          </p:cNvPr>
          <p:cNvSpPr txBox="1">
            <a:spLocks/>
          </p:cNvSpPr>
          <p:nvPr/>
        </p:nvSpPr>
        <p:spPr>
          <a:xfrm>
            <a:off x="952500" y="-88821"/>
            <a:ext cx="11823700" cy="1325563"/>
          </a:xfrm>
          <a:prstGeom prst="rect">
            <a:avLst/>
          </a:prstGeom>
        </p:spPr>
        <p:txBody>
          <a:bodyPr vert="horz" lIns="91440" tIns="45720" rIns="91440" bIns="45720" rtlCol="0" anchor="b">
            <a:normAutofit/>
          </a:bodyPr>
          <a:lstStyle>
            <a:defPPr>
              <a:defRPr lang="fr-FR"/>
            </a:defPPr>
            <a:lvl1pPr lvl="0">
              <a:lnSpc>
                <a:spcPct val="100000"/>
              </a:lnSpc>
              <a:spcBef>
                <a:spcPts val="0"/>
              </a:spcBef>
              <a:spcAft>
                <a:spcPts val="3000"/>
              </a:spcAft>
              <a:buSzPct val="100000"/>
              <a:buNone/>
              <a:defRPr sz="5400" b="1">
                <a:latin typeface="Titillium Web" panose="00000500000000000000" pitchFamily="2" charset="0"/>
                <a:ea typeface="+mj-ea"/>
                <a:cs typeface="+mj-cs"/>
              </a:defRPr>
            </a:lvl1pPr>
          </a:lstStyle>
          <a:p>
            <a:pPr>
              <a:lnSpc>
                <a:spcPct val="90000"/>
              </a:lnSpc>
              <a:spcBef>
                <a:spcPct val="0"/>
              </a:spcBef>
            </a:pPr>
            <a:r>
              <a:rPr lang="en-GB" sz="4800"/>
              <a:t>Guides to applicants</a:t>
            </a:r>
          </a:p>
        </p:txBody>
      </p:sp>
      <p:pic>
        <p:nvPicPr>
          <p:cNvPr id="14" name="Picture 13">
            <a:extLst>
              <a:ext uri="{FF2B5EF4-FFF2-40B4-BE49-F238E27FC236}">
                <a16:creationId xmlns:a16="http://schemas.microsoft.com/office/drawing/2014/main" id="{CB400066-C8E2-C07A-870E-A5CA7E11E19E}"/>
              </a:ext>
            </a:extLst>
          </p:cNvPr>
          <p:cNvPicPr>
            <a:picLocks noChangeAspect="1"/>
          </p:cNvPicPr>
          <p:nvPr/>
        </p:nvPicPr>
        <p:blipFill>
          <a:blip r:embed="rId5"/>
          <a:srcRect l="15797" t="10382" r="8229" b="37398"/>
          <a:stretch>
            <a:fillRect/>
          </a:stretch>
        </p:blipFill>
        <p:spPr>
          <a:xfrm>
            <a:off x="5015682" y="3031990"/>
            <a:ext cx="7176318" cy="3077619"/>
          </a:xfrm>
          <a:prstGeom prst="rect">
            <a:avLst/>
          </a:prstGeom>
        </p:spPr>
      </p:pic>
      <p:sp>
        <p:nvSpPr>
          <p:cNvPr id="12" name="ZoneTexte 8">
            <a:extLst>
              <a:ext uri="{FF2B5EF4-FFF2-40B4-BE49-F238E27FC236}">
                <a16:creationId xmlns:a16="http://schemas.microsoft.com/office/drawing/2014/main" id="{CF247DE2-1F90-EA13-E357-8107ED283815}"/>
              </a:ext>
            </a:extLst>
          </p:cNvPr>
          <p:cNvSpPr txBox="1"/>
          <p:nvPr/>
        </p:nvSpPr>
        <p:spPr>
          <a:xfrm>
            <a:off x="2266495" y="1475416"/>
            <a:ext cx="6866995" cy="1200329"/>
          </a:xfrm>
          <a:prstGeom prst="rect">
            <a:avLst/>
          </a:prstGeom>
          <a:noFill/>
        </p:spPr>
        <p:txBody>
          <a:bodyPr wrap="square">
            <a:spAutoFit/>
          </a:bodyPr>
          <a:lstStyle/>
          <a:p>
            <a:r>
              <a:rPr lang="en-GB" sz="2400" noProof="0">
                <a:effectLst/>
                <a:latin typeface="Titillium Web" pitchFamily="2" charset="77"/>
              </a:rPr>
              <a:t>On the NEB </a:t>
            </a:r>
            <a:r>
              <a:rPr lang="en-GB" sz="2400">
                <a:latin typeface="Titillium Web" pitchFamily="2" charset="77"/>
              </a:rPr>
              <a:t>Prizes webpage, you can find guides to applicants for each prize </a:t>
            </a:r>
            <a:r>
              <a:rPr lang="en-GB" sz="2400">
                <a:latin typeface="Titillium Web" pitchFamily="2" charset="77"/>
                <a:hlinkClick r:id="rId6"/>
              </a:rPr>
              <a:t>https://prizes.new-european-bauhaus.europa.eu/</a:t>
            </a:r>
            <a:r>
              <a:rPr lang="en-GB" sz="2400">
                <a:latin typeface="Titillium Web" pitchFamily="2" charset="77"/>
              </a:rPr>
              <a:t> </a:t>
            </a:r>
            <a:endParaRPr lang="nl-BE" sz="2400"/>
          </a:p>
        </p:txBody>
      </p:sp>
      <p:sp>
        <p:nvSpPr>
          <p:cNvPr id="11" name="Ellipse 10">
            <a:extLst>
              <a:ext uri="{FF2B5EF4-FFF2-40B4-BE49-F238E27FC236}">
                <a16:creationId xmlns:a16="http://schemas.microsoft.com/office/drawing/2014/main" id="{D1E16441-C200-153A-E416-C79BD62D9A8B}"/>
              </a:ext>
            </a:extLst>
          </p:cNvPr>
          <p:cNvSpPr/>
          <p:nvPr/>
        </p:nvSpPr>
        <p:spPr>
          <a:xfrm>
            <a:off x="7466369" y="3429000"/>
            <a:ext cx="2971859" cy="1705708"/>
          </a:xfrm>
          <a:prstGeom prst="ellipse">
            <a:avLst/>
          </a:prstGeom>
          <a:noFill/>
          <a:ln>
            <a:solidFill>
              <a:srgbClr val="FF0000"/>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055500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B6E36-01CD-2A16-F122-800B453F77CA}"/>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6A09D3EC-121F-6C58-BC2D-A346FE17E77E}"/>
              </a:ext>
            </a:extLst>
          </p:cNvPr>
          <p:cNvPicPr>
            <a:picLocks noChangeAspect="1"/>
          </p:cNvPicPr>
          <p:nvPr/>
        </p:nvPicPr>
        <p:blipFill>
          <a:blip r:embed="rId3"/>
          <a:srcRect r="5368"/>
          <a:stretch>
            <a:fillRect/>
          </a:stretch>
        </p:blipFill>
        <p:spPr>
          <a:xfrm>
            <a:off x="-1" y="0"/>
            <a:ext cx="12192001" cy="6858000"/>
          </a:xfrm>
          <a:prstGeom prst="rect">
            <a:avLst/>
          </a:prstGeom>
        </p:spPr>
      </p:pic>
      <p:pic>
        <p:nvPicPr>
          <p:cNvPr id="5" name="Image 4">
            <a:extLst>
              <a:ext uri="{FF2B5EF4-FFF2-40B4-BE49-F238E27FC236}">
                <a16:creationId xmlns:a16="http://schemas.microsoft.com/office/drawing/2014/main" id="{41A6F560-E076-CF8B-E217-F4287AB4DDE0}"/>
              </a:ext>
            </a:extLst>
          </p:cNvPr>
          <p:cNvPicPr>
            <a:picLocks noChangeAspect="1"/>
          </p:cNvPicPr>
          <p:nvPr/>
        </p:nvPicPr>
        <p:blipFill>
          <a:blip r:embed="rId4"/>
          <a:srcRect r="12353"/>
          <a:stretch>
            <a:fillRect/>
          </a:stretch>
        </p:blipFill>
        <p:spPr>
          <a:xfrm>
            <a:off x="899961" y="712025"/>
            <a:ext cx="11292039" cy="6014595"/>
          </a:xfrm>
          <a:prstGeom prst="rect">
            <a:avLst/>
          </a:prstGeom>
        </p:spPr>
      </p:pic>
      <p:sp>
        <p:nvSpPr>
          <p:cNvPr id="3" name="Title 1">
            <a:extLst>
              <a:ext uri="{FF2B5EF4-FFF2-40B4-BE49-F238E27FC236}">
                <a16:creationId xmlns:a16="http://schemas.microsoft.com/office/drawing/2014/main" id="{58839110-EE5D-1002-FD80-A9D5689205C1}"/>
              </a:ext>
            </a:extLst>
          </p:cNvPr>
          <p:cNvSpPr txBox="1">
            <a:spLocks/>
          </p:cNvSpPr>
          <p:nvPr/>
        </p:nvSpPr>
        <p:spPr>
          <a:xfrm>
            <a:off x="952500" y="-88821"/>
            <a:ext cx="11823700" cy="1325563"/>
          </a:xfrm>
          <a:prstGeom prst="rect">
            <a:avLst/>
          </a:prstGeom>
        </p:spPr>
        <p:txBody>
          <a:bodyPr vert="horz" lIns="91440" tIns="45720" rIns="91440" bIns="45720" rtlCol="0" anchor="b">
            <a:normAutofit/>
          </a:bodyPr>
          <a:lstStyle>
            <a:defPPr>
              <a:defRPr lang="fr-FR"/>
            </a:defPPr>
            <a:lvl1pPr lvl="0">
              <a:lnSpc>
                <a:spcPct val="100000"/>
              </a:lnSpc>
              <a:spcBef>
                <a:spcPts val="0"/>
              </a:spcBef>
              <a:spcAft>
                <a:spcPts val="3000"/>
              </a:spcAft>
              <a:buSzPct val="100000"/>
              <a:buNone/>
              <a:defRPr sz="5400" b="1">
                <a:latin typeface="Titillium Web" panose="00000500000000000000" pitchFamily="2" charset="0"/>
                <a:ea typeface="+mj-ea"/>
                <a:cs typeface="+mj-cs"/>
              </a:defRPr>
            </a:lvl1pPr>
          </a:lstStyle>
          <a:p>
            <a:pPr>
              <a:lnSpc>
                <a:spcPct val="90000"/>
              </a:lnSpc>
              <a:spcBef>
                <a:spcPct val="0"/>
              </a:spcBef>
            </a:pPr>
            <a:r>
              <a:rPr lang="en-GB" sz="4800"/>
              <a:t>Guides to applicants</a:t>
            </a:r>
          </a:p>
        </p:txBody>
      </p:sp>
      <p:sp>
        <p:nvSpPr>
          <p:cNvPr id="12" name="ZoneTexte 8">
            <a:extLst>
              <a:ext uri="{FF2B5EF4-FFF2-40B4-BE49-F238E27FC236}">
                <a16:creationId xmlns:a16="http://schemas.microsoft.com/office/drawing/2014/main" id="{47859451-65D5-09FF-0A49-59DA93AE06B8}"/>
              </a:ext>
            </a:extLst>
          </p:cNvPr>
          <p:cNvSpPr txBox="1"/>
          <p:nvPr/>
        </p:nvSpPr>
        <p:spPr>
          <a:xfrm>
            <a:off x="2266496" y="1475416"/>
            <a:ext cx="3829504" cy="3046988"/>
          </a:xfrm>
          <a:prstGeom prst="rect">
            <a:avLst/>
          </a:prstGeom>
          <a:noFill/>
        </p:spPr>
        <p:txBody>
          <a:bodyPr wrap="square">
            <a:spAutoFit/>
          </a:bodyPr>
          <a:lstStyle/>
          <a:p>
            <a:r>
              <a:rPr lang="en-GB" sz="2400" noProof="0">
                <a:effectLst/>
                <a:latin typeface="Titillium Web" pitchFamily="2" charset="77"/>
              </a:rPr>
              <a:t>Annex 1 of the guide lists </a:t>
            </a:r>
            <a:r>
              <a:rPr lang="en-GB" sz="2400" noProof="0" err="1">
                <a:effectLst/>
                <a:latin typeface="Titillium Web" pitchFamily="2" charset="77"/>
              </a:rPr>
              <a:t>Eligibile</a:t>
            </a:r>
            <a:r>
              <a:rPr lang="en-GB" sz="2400" noProof="0">
                <a:effectLst/>
                <a:latin typeface="Titillium Web" pitchFamily="2" charset="77"/>
              </a:rPr>
              <a:t> municipalities</a:t>
            </a:r>
          </a:p>
          <a:p>
            <a:r>
              <a:rPr lang="nl-BE" sz="2400">
                <a:hlinkClick r:id="rId5"/>
              </a:rPr>
              <a:t>https://prizes.new-european-bauhaus.europa.eu/guide-boost-small-municipalities#section-367538</a:t>
            </a:r>
            <a:r>
              <a:rPr lang="nl-BE" sz="2400"/>
              <a:t> </a:t>
            </a:r>
          </a:p>
        </p:txBody>
      </p:sp>
      <p:pic>
        <p:nvPicPr>
          <p:cNvPr id="4" name="Image 3">
            <a:extLst>
              <a:ext uri="{FF2B5EF4-FFF2-40B4-BE49-F238E27FC236}">
                <a16:creationId xmlns:a16="http://schemas.microsoft.com/office/drawing/2014/main" id="{77E02D88-BCAD-8489-7665-F4EAAD06EAE0}"/>
              </a:ext>
            </a:extLst>
          </p:cNvPr>
          <p:cNvPicPr>
            <a:picLocks noChangeAspect="1"/>
          </p:cNvPicPr>
          <p:nvPr/>
        </p:nvPicPr>
        <p:blipFill>
          <a:blip r:embed="rId6"/>
          <a:stretch>
            <a:fillRect/>
          </a:stretch>
        </p:blipFill>
        <p:spPr>
          <a:xfrm>
            <a:off x="6269104" y="1834083"/>
            <a:ext cx="5852953" cy="4154628"/>
          </a:xfrm>
          <a:prstGeom prst="rect">
            <a:avLst/>
          </a:prstGeom>
        </p:spPr>
      </p:pic>
      <p:sp>
        <p:nvSpPr>
          <p:cNvPr id="11" name="Ellipse 10">
            <a:extLst>
              <a:ext uri="{FF2B5EF4-FFF2-40B4-BE49-F238E27FC236}">
                <a16:creationId xmlns:a16="http://schemas.microsoft.com/office/drawing/2014/main" id="{89C45019-C739-95EF-2EAC-7CE5ACFD41FB}"/>
              </a:ext>
            </a:extLst>
          </p:cNvPr>
          <p:cNvSpPr/>
          <p:nvPr/>
        </p:nvSpPr>
        <p:spPr>
          <a:xfrm>
            <a:off x="7480437" y="4653577"/>
            <a:ext cx="2001187" cy="1423955"/>
          </a:xfrm>
          <a:prstGeom prst="ellipse">
            <a:avLst/>
          </a:prstGeom>
          <a:noFill/>
          <a:ln>
            <a:solidFill>
              <a:srgbClr val="FF0000"/>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508032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AEF4C-C6DF-57D6-ED25-B4B181CE7947}"/>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51156828-1945-5642-5225-00049BC7B355}"/>
              </a:ext>
            </a:extLst>
          </p:cNvPr>
          <p:cNvPicPr>
            <a:picLocks noChangeAspect="1"/>
          </p:cNvPicPr>
          <p:nvPr/>
        </p:nvPicPr>
        <p:blipFill>
          <a:blip r:embed="rId3"/>
          <a:srcRect r="5368"/>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8D2DFAF4-07F0-1143-0FDB-8B2BA6C27B87}"/>
              </a:ext>
            </a:extLst>
          </p:cNvPr>
          <p:cNvSpPr txBox="1">
            <a:spLocks/>
          </p:cNvSpPr>
          <p:nvPr/>
        </p:nvSpPr>
        <p:spPr>
          <a:xfrm>
            <a:off x="1027656" y="239133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b="1" dirty="0">
                <a:latin typeface="Titillium Web" panose="00000500000000000000" pitchFamily="2" charset="0"/>
              </a:rPr>
              <a:t>Welcome</a:t>
            </a:r>
            <a:endParaRPr lang="nl-BE" b="1" dirty="0">
              <a:latin typeface="Titillium Web" panose="00000500000000000000" pitchFamily="2" charset="0"/>
            </a:endParaRPr>
          </a:p>
        </p:txBody>
      </p:sp>
    </p:spTree>
    <p:extLst>
      <p:ext uri="{BB962C8B-B14F-4D97-AF65-F5344CB8AC3E}">
        <p14:creationId xmlns:p14="http://schemas.microsoft.com/office/powerpoint/2010/main" val="1135141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C2991-870A-B376-26A3-D9A3C223771C}"/>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A42007D4-3B1B-D642-3D4C-F72E0298B0C0}"/>
              </a:ext>
            </a:extLst>
          </p:cNvPr>
          <p:cNvPicPr>
            <a:picLocks noChangeAspect="1"/>
          </p:cNvPicPr>
          <p:nvPr/>
        </p:nvPicPr>
        <p:blipFill>
          <a:blip r:embed="rId3"/>
          <a:srcRect r="5368"/>
          <a:stretch>
            <a:fillRect/>
          </a:stretch>
        </p:blipFill>
        <p:spPr>
          <a:xfrm>
            <a:off x="-1" y="0"/>
            <a:ext cx="12192001" cy="6858000"/>
          </a:xfrm>
          <a:prstGeom prst="rect">
            <a:avLst/>
          </a:prstGeom>
        </p:spPr>
      </p:pic>
      <p:pic>
        <p:nvPicPr>
          <p:cNvPr id="5" name="Image 4">
            <a:extLst>
              <a:ext uri="{FF2B5EF4-FFF2-40B4-BE49-F238E27FC236}">
                <a16:creationId xmlns:a16="http://schemas.microsoft.com/office/drawing/2014/main" id="{EA62C1F5-60E5-E31B-35A9-3EC3000D66DD}"/>
              </a:ext>
            </a:extLst>
          </p:cNvPr>
          <p:cNvPicPr>
            <a:picLocks noChangeAspect="1"/>
          </p:cNvPicPr>
          <p:nvPr/>
        </p:nvPicPr>
        <p:blipFill>
          <a:blip r:embed="rId4"/>
          <a:srcRect r="12353"/>
          <a:stretch>
            <a:fillRect/>
          </a:stretch>
        </p:blipFill>
        <p:spPr>
          <a:xfrm>
            <a:off x="899961" y="883595"/>
            <a:ext cx="11292039" cy="4692678"/>
          </a:xfrm>
          <a:prstGeom prst="rect">
            <a:avLst/>
          </a:prstGeom>
        </p:spPr>
      </p:pic>
      <p:sp>
        <p:nvSpPr>
          <p:cNvPr id="3" name="Title 1">
            <a:extLst>
              <a:ext uri="{FF2B5EF4-FFF2-40B4-BE49-F238E27FC236}">
                <a16:creationId xmlns:a16="http://schemas.microsoft.com/office/drawing/2014/main" id="{1E7AB887-31F6-AD30-C730-9A4983149772}"/>
              </a:ext>
            </a:extLst>
          </p:cNvPr>
          <p:cNvSpPr txBox="1">
            <a:spLocks/>
          </p:cNvSpPr>
          <p:nvPr/>
        </p:nvSpPr>
        <p:spPr>
          <a:xfrm>
            <a:off x="952500" y="-88821"/>
            <a:ext cx="118237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dirty="0">
                <a:latin typeface="Titillium Web" panose="00000500000000000000" pitchFamily="2" charset="0"/>
              </a:rPr>
              <a:t>Other existing resources</a:t>
            </a:r>
          </a:p>
        </p:txBody>
      </p:sp>
      <p:sp>
        <p:nvSpPr>
          <p:cNvPr id="2" name="ZoneTexte 8">
            <a:extLst>
              <a:ext uri="{FF2B5EF4-FFF2-40B4-BE49-F238E27FC236}">
                <a16:creationId xmlns:a16="http://schemas.microsoft.com/office/drawing/2014/main" id="{F2CF2B2C-DE05-0C61-D9FE-8D35EA99F60F}"/>
              </a:ext>
            </a:extLst>
          </p:cNvPr>
          <p:cNvSpPr txBox="1"/>
          <p:nvPr/>
        </p:nvSpPr>
        <p:spPr>
          <a:xfrm>
            <a:off x="2266495" y="984964"/>
            <a:ext cx="9500211" cy="4154984"/>
          </a:xfrm>
          <a:prstGeom prst="rect">
            <a:avLst/>
          </a:prstGeom>
          <a:noFill/>
        </p:spPr>
        <p:txBody>
          <a:bodyPr wrap="square">
            <a:spAutoFit/>
          </a:bodyPr>
          <a:lstStyle/>
          <a:p>
            <a:endParaRPr lang="en-GB" sz="2400" b="1" noProof="0">
              <a:solidFill>
                <a:srgbClr val="424238"/>
              </a:solidFill>
              <a:effectLst/>
              <a:latin typeface="Titillium Web" pitchFamily="2" charset="77"/>
            </a:endParaRPr>
          </a:p>
          <a:p>
            <a:pPr indent="-285750">
              <a:buFont typeface="Wingdings" panose="05000000000000000000" pitchFamily="2" charset="2"/>
              <a:buChar char="ü"/>
            </a:pPr>
            <a:r>
              <a:rPr lang="en-GB" sz="2400" b="1">
                <a:latin typeface="Titillium Web" pitchFamily="2" charset="77"/>
              </a:rPr>
              <a:t>On the New European Bauhaus general page </a:t>
            </a:r>
            <a:r>
              <a:rPr lang="en-GB" sz="2400">
                <a:hlinkClick r:id="rId5">
                  <a:extLst>
                    <a:ext uri="{A12FA001-AC4F-418D-AE19-62706E023703}">
                      <ahyp:hlinkClr xmlns:ahyp="http://schemas.microsoft.com/office/drawing/2018/hyperlinkcolor" val="tx"/>
                    </a:ext>
                  </a:extLst>
                </a:hlinkClick>
              </a:rPr>
              <a:t>https://new-european-bauhaus.europa.eu/tools-and-resources_en</a:t>
            </a:r>
            <a:endParaRPr lang="en-GB" sz="2400"/>
          </a:p>
          <a:p>
            <a:pPr lvl="1" indent="-285750">
              <a:buFont typeface="Arial" panose="020B0604020202020204" pitchFamily="34" charset="0"/>
              <a:buChar char="•"/>
            </a:pPr>
            <a:r>
              <a:rPr lang="en-GB" sz="2400" b="1">
                <a:latin typeface="Titillium Web" pitchFamily="2" charset="77"/>
              </a:rPr>
              <a:t>NEB compass, </a:t>
            </a:r>
            <a:r>
              <a:rPr lang="en-GB" sz="2400">
                <a:latin typeface="Titillium Web" pitchFamily="2" charset="77"/>
              </a:rPr>
              <a:t>which outlines the values and working principles of the initiative and illustrates diverse levels of ambition</a:t>
            </a:r>
          </a:p>
          <a:p>
            <a:pPr lvl="1" indent="-285750">
              <a:buFont typeface="Arial" panose="020B0604020202020204" pitchFamily="34" charset="0"/>
              <a:buChar char="•"/>
            </a:pPr>
            <a:r>
              <a:rPr lang="en-GB" sz="2400" b="1">
                <a:latin typeface="Titillium Web" pitchFamily="2" charset="77"/>
                <a:hlinkClick r:id="rId6">
                  <a:extLst>
                    <a:ext uri="{A12FA001-AC4F-418D-AE19-62706E023703}">
                      <ahyp:hlinkClr xmlns:ahyp="http://schemas.microsoft.com/office/drawing/2018/hyperlinkcolor" val="tx"/>
                    </a:ext>
                  </a:extLst>
                </a:hlinkClick>
              </a:rPr>
              <a:t>NEB checklist</a:t>
            </a:r>
            <a:r>
              <a:rPr lang="en-GB" sz="2400" b="1">
                <a:latin typeface="Titillium Web" pitchFamily="2" charset="77"/>
              </a:rPr>
              <a:t> </a:t>
            </a:r>
            <a:r>
              <a:rPr lang="en-GB" sz="2400">
                <a:latin typeface="Titillium Web" pitchFamily="2" charset="77"/>
              </a:rPr>
              <a:t>to test the coherence of your application. </a:t>
            </a:r>
          </a:p>
          <a:p>
            <a:pPr indent="-285750">
              <a:buFont typeface="Wingdings" panose="05000000000000000000" pitchFamily="2" charset="2"/>
              <a:buChar char="ü"/>
            </a:pPr>
            <a:endParaRPr lang="en-GB" sz="2400">
              <a:latin typeface="Titillium Web" pitchFamily="2" charset="77"/>
            </a:endParaRPr>
          </a:p>
          <a:p>
            <a:pPr indent="-285750">
              <a:buFont typeface="Wingdings" panose="05000000000000000000" pitchFamily="2" charset="2"/>
              <a:buChar char="ü"/>
            </a:pPr>
            <a:r>
              <a:rPr lang="en-GB" sz="2400">
                <a:latin typeface="Titillium Web" pitchFamily="2" charset="77"/>
              </a:rPr>
              <a:t>On the </a:t>
            </a:r>
            <a:r>
              <a:rPr lang="en-GB" sz="2400">
                <a:latin typeface="Titillium Web" pitchFamily="2" charset="77"/>
                <a:hlinkClick r:id="rId7">
                  <a:extLst>
                    <a:ext uri="{A12FA001-AC4F-418D-AE19-62706E023703}">
                      <ahyp:hlinkClr xmlns:ahyp="http://schemas.microsoft.com/office/drawing/2018/hyperlinkcolor" val="tx"/>
                    </a:ext>
                  </a:extLst>
                </a:hlinkClick>
              </a:rPr>
              <a:t>NEB Prizes website</a:t>
            </a:r>
            <a:r>
              <a:rPr lang="en-GB" sz="2400">
                <a:latin typeface="Titillium Web" pitchFamily="2" charset="77"/>
              </a:rPr>
              <a:t>: </a:t>
            </a:r>
            <a:r>
              <a:rPr lang="fr-BE" sz="2400">
                <a:hlinkClick r:id="rId8"/>
              </a:rPr>
              <a:t>https://prizes.new-european-bauhaus.europa.eu/</a:t>
            </a:r>
            <a:r>
              <a:rPr lang="fr-BE" sz="2400"/>
              <a:t> </a:t>
            </a:r>
          </a:p>
          <a:p>
            <a:pPr lvl="1" indent="-285750">
              <a:buFont typeface="Arial" panose="020B0604020202020204" pitchFamily="34" charset="0"/>
              <a:buChar char="•"/>
            </a:pPr>
            <a:r>
              <a:rPr lang="en-GB" sz="2400" b="1">
                <a:latin typeface="Titillium Web" pitchFamily="2" charset="77"/>
              </a:rPr>
              <a:t>Examples of winning applications</a:t>
            </a:r>
            <a:r>
              <a:rPr lang="en-GB" sz="2400">
                <a:latin typeface="Titillium Web" pitchFamily="2" charset="77"/>
              </a:rPr>
              <a:t> are available</a:t>
            </a:r>
          </a:p>
          <a:p>
            <a:pPr lvl="1" indent="-285750">
              <a:buFont typeface="Arial" panose="020B0604020202020204" pitchFamily="34" charset="0"/>
              <a:buChar char="•"/>
            </a:pPr>
            <a:r>
              <a:rPr lang="en-GB" sz="2400">
                <a:latin typeface="Titillium Web" pitchFamily="2" charset="77"/>
              </a:rPr>
              <a:t>FAQ and contact form   </a:t>
            </a:r>
            <a:endParaRPr lang="nl-BE" sz="2400">
              <a:latin typeface="Titillium Web" pitchFamily="2" charset="77"/>
            </a:endParaRPr>
          </a:p>
        </p:txBody>
      </p:sp>
      <p:pic>
        <p:nvPicPr>
          <p:cNvPr id="9" name="Image 8">
            <a:extLst>
              <a:ext uri="{FF2B5EF4-FFF2-40B4-BE49-F238E27FC236}">
                <a16:creationId xmlns:a16="http://schemas.microsoft.com/office/drawing/2014/main" id="{6A2DC83D-29E1-3A50-72BD-97303A84137C}"/>
              </a:ext>
            </a:extLst>
          </p:cNvPr>
          <p:cNvPicPr>
            <a:picLocks noChangeAspect="1"/>
          </p:cNvPicPr>
          <p:nvPr/>
        </p:nvPicPr>
        <p:blipFill>
          <a:blip r:embed="rId9"/>
          <a:stretch>
            <a:fillRect/>
          </a:stretch>
        </p:blipFill>
        <p:spPr>
          <a:xfrm>
            <a:off x="6836898" y="4699205"/>
            <a:ext cx="4929808" cy="1856571"/>
          </a:xfrm>
          <a:prstGeom prst="rect">
            <a:avLst/>
          </a:prstGeom>
        </p:spPr>
      </p:pic>
      <p:sp>
        <p:nvSpPr>
          <p:cNvPr id="15" name="Ellipse 14">
            <a:extLst>
              <a:ext uri="{FF2B5EF4-FFF2-40B4-BE49-F238E27FC236}">
                <a16:creationId xmlns:a16="http://schemas.microsoft.com/office/drawing/2014/main" id="{5DE60E61-CC71-3082-BC44-B6F95559D77E}"/>
              </a:ext>
            </a:extLst>
          </p:cNvPr>
          <p:cNvSpPr/>
          <p:nvPr/>
        </p:nvSpPr>
        <p:spPr>
          <a:xfrm>
            <a:off x="8432499" y="5009838"/>
            <a:ext cx="1563539" cy="1115074"/>
          </a:xfrm>
          <a:prstGeom prst="ellipse">
            <a:avLst/>
          </a:prstGeom>
          <a:noFill/>
          <a:ln>
            <a:solidFill>
              <a:srgbClr val="2FCBCC"/>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7" name="Connecteur droit avec flèche 16">
            <a:extLst>
              <a:ext uri="{FF2B5EF4-FFF2-40B4-BE49-F238E27FC236}">
                <a16:creationId xmlns:a16="http://schemas.microsoft.com/office/drawing/2014/main" id="{E86E0047-F242-441F-7490-5D6F58E61C1A}"/>
              </a:ext>
            </a:extLst>
          </p:cNvPr>
          <p:cNvCxnSpPr>
            <a:cxnSpLocks/>
            <a:endCxn id="15" idx="1"/>
          </p:cNvCxnSpPr>
          <p:nvPr/>
        </p:nvCxnSpPr>
        <p:spPr>
          <a:xfrm>
            <a:off x="5655212" y="4874844"/>
            <a:ext cx="3006262" cy="298293"/>
          </a:xfrm>
          <a:prstGeom prst="straightConnector1">
            <a:avLst/>
          </a:prstGeom>
          <a:ln>
            <a:solidFill>
              <a:srgbClr val="2FCBCC"/>
            </a:solidFill>
            <a:tailEnd type="triangle"/>
          </a:ln>
        </p:spPr>
        <p:style>
          <a:lnRef idx="2">
            <a:schemeClr val="accent4"/>
          </a:lnRef>
          <a:fillRef idx="0">
            <a:schemeClr val="accent4"/>
          </a:fillRef>
          <a:effectRef idx="1">
            <a:schemeClr val="accent4"/>
          </a:effectRef>
          <a:fontRef idx="minor">
            <a:schemeClr val="tx1"/>
          </a:fontRef>
        </p:style>
      </p:cxnSp>
      <p:sp>
        <p:nvSpPr>
          <p:cNvPr id="18" name="ZoneTexte 17">
            <a:extLst>
              <a:ext uri="{FF2B5EF4-FFF2-40B4-BE49-F238E27FC236}">
                <a16:creationId xmlns:a16="http://schemas.microsoft.com/office/drawing/2014/main" id="{3AA972BD-98E8-FE3F-5224-344D3BC1A574}"/>
              </a:ext>
            </a:extLst>
          </p:cNvPr>
          <p:cNvSpPr txBox="1"/>
          <p:nvPr/>
        </p:nvSpPr>
        <p:spPr>
          <a:xfrm>
            <a:off x="9996038" y="4308951"/>
            <a:ext cx="1770668" cy="830997"/>
          </a:xfrm>
          <a:prstGeom prst="rect">
            <a:avLst/>
          </a:prstGeom>
          <a:noFill/>
        </p:spPr>
        <p:txBody>
          <a:bodyPr wrap="square" rtlCol="0">
            <a:spAutoFit/>
          </a:bodyPr>
          <a:lstStyle/>
          <a:p>
            <a:pPr algn="r"/>
            <a:r>
              <a:rPr lang="fr-BE" sz="1600" i="1">
                <a:solidFill>
                  <a:srgbClr val="2FCBCC"/>
                </a:solidFill>
              </a:rPr>
              <a:t>Home page of the NEB </a:t>
            </a:r>
            <a:r>
              <a:rPr lang="fr-BE" sz="1600" i="1" err="1">
                <a:solidFill>
                  <a:srgbClr val="2FCBCC"/>
                </a:solidFill>
              </a:rPr>
              <a:t>Prizes</a:t>
            </a:r>
            <a:r>
              <a:rPr lang="fr-BE" sz="1600" i="1">
                <a:solidFill>
                  <a:srgbClr val="2FCBCC"/>
                </a:solidFill>
              </a:rPr>
              <a:t> </a:t>
            </a:r>
            <a:r>
              <a:rPr lang="fr-BE" sz="1600" i="1" err="1">
                <a:solidFill>
                  <a:srgbClr val="2FCBCC"/>
                </a:solidFill>
              </a:rPr>
              <a:t>website</a:t>
            </a:r>
            <a:endParaRPr lang="fr-BE" sz="1600" i="1">
              <a:solidFill>
                <a:srgbClr val="2FCBCC"/>
              </a:solidFill>
            </a:endParaRPr>
          </a:p>
        </p:txBody>
      </p:sp>
    </p:spTree>
    <p:extLst>
      <p:ext uri="{BB962C8B-B14F-4D97-AF65-F5344CB8AC3E}">
        <p14:creationId xmlns:p14="http://schemas.microsoft.com/office/powerpoint/2010/main" val="2869445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015F0-B172-DD44-F357-E9793DD4AB9C}"/>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4671D5C6-E8BE-3993-990D-2F8FE51320FB}"/>
              </a:ext>
            </a:extLst>
          </p:cNvPr>
          <p:cNvPicPr>
            <a:picLocks noChangeAspect="1"/>
          </p:cNvPicPr>
          <p:nvPr/>
        </p:nvPicPr>
        <p:blipFill>
          <a:blip r:embed="rId3"/>
          <a:srcRect r="5368"/>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30DF4657-56C7-2C02-E807-D7DEF959A653}"/>
              </a:ext>
            </a:extLst>
          </p:cNvPr>
          <p:cNvSpPr txBox="1">
            <a:spLocks/>
          </p:cNvSpPr>
          <p:nvPr/>
        </p:nvSpPr>
        <p:spPr>
          <a:xfrm>
            <a:off x="698884" y="239133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400" b="1">
                <a:latin typeface="Titillium Web" panose="00000500000000000000" pitchFamily="2" charset="0"/>
              </a:rPr>
              <a:t>Q&amp;A</a:t>
            </a:r>
            <a:endParaRPr lang="nl-BE" b="1">
              <a:latin typeface="Titillium Web" panose="00000500000000000000" pitchFamily="2" charset="0"/>
            </a:endParaRPr>
          </a:p>
        </p:txBody>
      </p:sp>
    </p:spTree>
    <p:extLst>
      <p:ext uri="{BB962C8B-B14F-4D97-AF65-F5344CB8AC3E}">
        <p14:creationId xmlns:p14="http://schemas.microsoft.com/office/powerpoint/2010/main" val="3314393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41D80-0C7E-F204-88FE-FCD53C9C6FE7}"/>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75CC4AEF-55ED-6CA4-39C0-1D4827ABA96E}"/>
              </a:ext>
            </a:extLst>
          </p:cNvPr>
          <p:cNvPicPr>
            <a:picLocks noChangeAspect="1"/>
          </p:cNvPicPr>
          <p:nvPr/>
        </p:nvPicPr>
        <p:blipFill>
          <a:blip r:embed="rId3"/>
          <a:srcRect r="5368"/>
          <a:stretch>
            <a:fillRect/>
          </a:stretch>
        </p:blipFill>
        <p:spPr>
          <a:xfrm>
            <a:off x="-1" y="0"/>
            <a:ext cx="12192001" cy="6858000"/>
          </a:xfrm>
          <a:prstGeom prst="rect">
            <a:avLst/>
          </a:prstGeom>
        </p:spPr>
      </p:pic>
      <p:pic>
        <p:nvPicPr>
          <p:cNvPr id="5" name="Image 4">
            <a:extLst>
              <a:ext uri="{FF2B5EF4-FFF2-40B4-BE49-F238E27FC236}">
                <a16:creationId xmlns:a16="http://schemas.microsoft.com/office/drawing/2014/main" id="{FF8B6290-AE3B-B5E7-1EA5-D3CE9DC7ADC6}"/>
              </a:ext>
            </a:extLst>
          </p:cNvPr>
          <p:cNvPicPr>
            <a:picLocks noChangeAspect="1"/>
          </p:cNvPicPr>
          <p:nvPr/>
        </p:nvPicPr>
        <p:blipFill>
          <a:blip r:embed="rId4"/>
          <a:srcRect r="12353"/>
          <a:stretch>
            <a:fillRect/>
          </a:stretch>
        </p:blipFill>
        <p:spPr>
          <a:xfrm>
            <a:off x="899961" y="569843"/>
            <a:ext cx="11292039" cy="5523579"/>
          </a:xfrm>
          <a:prstGeom prst="rect">
            <a:avLst/>
          </a:prstGeom>
        </p:spPr>
      </p:pic>
      <p:sp>
        <p:nvSpPr>
          <p:cNvPr id="7" name="TextBox 6">
            <a:extLst>
              <a:ext uri="{FF2B5EF4-FFF2-40B4-BE49-F238E27FC236}">
                <a16:creationId xmlns:a16="http://schemas.microsoft.com/office/drawing/2014/main" id="{31707673-B176-D827-9A74-C62C97AA6BAA}"/>
              </a:ext>
            </a:extLst>
          </p:cNvPr>
          <p:cNvSpPr txBox="1"/>
          <p:nvPr/>
        </p:nvSpPr>
        <p:spPr>
          <a:xfrm>
            <a:off x="4154527" y="4022639"/>
            <a:ext cx="2909139" cy="369332"/>
          </a:xfrm>
          <a:prstGeom prst="rect">
            <a:avLst/>
          </a:prstGeom>
          <a:noFill/>
        </p:spPr>
        <p:txBody>
          <a:bodyPr wrap="square">
            <a:spAutoFit/>
          </a:bodyPr>
          <a:lstStyle/>
          <a:p>
            <a:r>
              <a:rPr lang="nl-BE" b="1" dirty="0"/>
              <a:t>Slido code: # 5679761</a:t>
            </a:r>
          </a:p>
        </p:txBody>
      </p:sp>
      <p:pic>
        <p:nvPicPr>
          <p:cNvPr id="10" name="Graphic 9">
            <a:extLst>
              <a:ext uri="{FF2B5EF4-FFF2-40B4-BE49-F238E27FC236}">
                <a16:creationId xmlns:a16="http://schemas.microsoft.com/office/drawing/2014/main" id="{7937C4CE-D6F9-9CA3-D608-EE92851A51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22696" y="1505949"/>
            <a:ext cx="2909140" cy="969713"/>
          </a:xfrm>
          <a:prstGeom prst="rect">
            <a:avLst/>
          </a:prstGeom>
        </p:spPr>
      </p:pic>
      <p:sp>
        <p:nvSpPr>
          <p:cNvPr id="11" name="TextBox 10">
            <a:extLst>
              <a:ext uri="{FF2B5EF4-FFF2-40B4-BE49-F238E27FC236}">
                <a16:creationId xmlns:a16="http://schemas.microsoft.com/office/drawing/2014/main" id="{C661F93F-D062-552F-DC83-DFE9C1D060F3}"/>
              </a:ext>
            </a:extLst>
          </p:cNvPr>
          <p:cNvSpPr txBox="1"/>
          <p:nvPr/>
        </p:nvSpPr>
        <p:spPr>
          <a:xfrm>
            <a:off x="9247781" y="2106330"/>
            <a:ext cx="1288990" cy="369332"/>
          </a:xfrm>
          <a:prstGeom prst="rect">
            <a:avLst/>
          </a:prstGeom>
          <a:noFill/>
        </p:spPr>
        <p:txBody>
          <a:bodyPr wrap="square">
            <a:spAutoFit/>
          </a:bodyPr>
          <a:lstStyle/>
          <a:p>
            <a:pPr algn="ctr"/>
            <a:r>
              <a:rPr lang="nl-BE" b="1" dirty="0"/>
              <a:t>QR CODE</a:t>
            </a:r>
          </a:p>
        </p:txBody>
      </p:sp>
      <p:sp>
        <p:nvSpPr>
          <p:cNvPr id="12" name="TextBox 11">
            <a:extLst>
              <a:ext uri="{FF2B5EF4-FFF2-40B4-BE49-F238E27FC236}">
                <a16:creationId xmlns:a16="http://schemas.microsoft.com/office/drawing/2014/main" id="{B0182C0C-F398-3DDA-814D-DB5DBF7D16F2}"/>
              </a:ext>
            </a:extLst>
          </p:cNvPr>
          <p:cNvSpPr txBox="1"/>
          <p:nvPr/>
        </p:nvSpPr>
        <p:spPr>
          <a:xfrm>
            <a:off x="2222696" y="2813870"/>
            <a:ext cx="5906477" cy="923330"/>
          </a:xfrm>
          <a:prstGeom prst="rect">
            <a:avLst/>
          </a:prstGeom>
          <a:noFill/>
        </p:spPr>
        <p:txBody>
          <a:bodyPr wrap="square">
            <a:spAutoFit/>
          </a:bodyPr>
          <a:lstStyle/>
          <a:p>
            <a:pPr algn="just"/>
            <a:r>
              <a:rPr lang="nl-BE" dirty="0"/>
              <a:t>Please ask your questions throughout the presentation. We will take 30 minutes at the end to answer your questions.</a:t>
            </a:r>
          </a:p>
        </p:txBody>
      </p:sp>
      <p:pic>
        <p:nvPicPr>
          <p:cNvPr id="4" name="Picture 3">
            <a:extLst>
              <a:ext uri="{FF2B5EF4-FFF2-40B4-BE49-F238E27FC236}">
                <a16:creationId xmlns:a16="http://schemas.microsoft.com/office/drawing/2014/main" id="{CC0EB5B4-6512-CAD4-1548-377EB35B58D0}"/>
              </a:ext>
            </a:extLst>
          </p:cNvPr>
          <p:cNvPicPr>
            <a:picLocks noChangeAspect="1"/>
          </p:cNvPicPr>
          <p:nvPr/>
        </p:nvPicPr>
        <p:blipFill>
          <a:blip r:embed="rId7"/>
          <a:stretch>
            <a:fillRect/>
          </a:stretch>
        </p:blipFill>
        <p:spPr>
          <a:xfrm>
            <a:off x="8790696" y="2558592"/>
            <a:ext cx="2357215" cy="2357215"/>
          </a:xfrm>
          <a:prstGeom prst="rect">
            <a:avLst/>
          </a:prstGeom>
        </p:spPr>
      </p:pic>
    </p:spTree>
    <p:extLst>
      <p:ext uri="{BB962C8B-B14F-4D97-AF65-F5344CB8AC3E}">
        <p14:creationId xmlns:p14="http://schemas.microsoft.com/office/powerpoint/2010/main" val="2719300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E93BC-9D40-F320-865A-08AD1D661C95}"/>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0B4355BB-CDD2-BAE2-0309-8A59462394ED}"/>
              </a:ext>
            </a:extLst>
          </p:cNvPr>
          <p:cNvPicPr>
            <a:picLocks noChangeAspect="1"/>
          </p:cNvPicPr>
          <p:nvPr/>
        </p:nvPicPr>
        <p:blipFill>
          <a:blip r:embed="rId3"/>
          <a:stretch>
            <a:fillRect/>
          </a:stretch>
        </p:blipFill>
        <p:spPr>
          <a:xfrm>
            <a:off x="-3228391" y="0"/>
            <a:ext cx="15420392" cy="6858000"/>
          </a:xfrm>
          <a:prstGeom prst="rect">
            <a:avLst/>
          </a:prstGeom>
        </p:spPr>
      </p:pic>
      <p:pic>
        <p:nvPicPr>
          <p:cNvPr id="8" name="Image 7">
            <a:extLst>
              <a:ext uri="{FF2B5EF4-FFF2-40B4-BE49-F238E27FC236}">
                <a16:creationId xmlns:a16="http://schemas.microsoft.com/office/drawing/2014/main" id="{3A38269C-AC0F-FC71-0D53-2A4C902049CA}"/>
              </a:ext>
            </a:extLst>
          </p:cNvPr>
          <p:cNvPicPr>
            <a:picLocks noChangeAspect="1"/>
          </p:cNvPicPr>
          <p:nvPr/>
        </p:nvPicPr>
        <p:blipFill>
          <a:blip r:embed="rId4"/>
          <a:stretch>
            <a:fillRect/>
          </a:stretch>
        </p:blipFill>
        <p:spPr>
          <a:xfrm rot="19301495">
            <a:off x="-2675495" y="-1679944"/>
            <a:ext cx="5350988" cy="6002999"/>
          </a:xfrm>
          <a:prstGeom prst="rect">
            <a:avLst/>
          </a:prstGeom>
        </p:spPr>
      </p:pic>
      <p:sp>
        <p:nvSpPr>
          <p:cNvPr id="6" name="ZoneTexte 5">
            <a:extLst>
              <a:ext uri="{FF2B5EF4-FFF2-40B4-BE49-F238E27FC236}">
                <a16:creationId xmlns:a16="http://schemas.microsoft.com/office/drawing/2014/main" id="{D2B46ED4-D1BE-E337-2D01-94D9352EF767}"/>
              </a:ext>
            </a:extLst>
          </p:cNvPr>
          <p:cNvSpPr txBox="1"/>
          <p:nvPr/>
        </p:nvSpPr>
        <p:spPr>
          <a:xfrm>
            <a:off x="811891" y="3961456"/>
            <a:ext cx="9528313" cy="1165704"/>
          </a:xfrm>
          <a:prstGeom prst="rect">
            <a:avLst/>
          </a:prstGeom>
          <a:noFill/>
        </p:spPr>
        <p:txBody>
          <a:bodyPr wrap="square">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fr-BE" sz="9000" b="1" i="0" u="none" strike="noStrike" kern="1200" cap="none" spc="0" normalizeH="0" baseline="0" noProof="0" dirty="0">
                <a:ln>
                  <a:noFill/>
                </a:ln>
                <a:solidFill>
                  <a:prstClr val="white"/>
                </a:solidFill>
                <a:effectLst/>
                <a:uLnTx/>
                <a:uFillTx/>
                <a:latin typeface="Titillium Web" pitchFamily="2" charset="77"/>
                <a:ea typeface="+mn-ea"/>
                <a:cs typeface="+mn-cs"/>
              </a:rPr>
              <a:t>THANK YOU!</a:t>
            </a:r>
            <a:endParaRPr kumimoji="0" lang="fr-BE" sz="9000" b="0" i="0" u="none" strike="noStrike" kern="1200" cap="none" spc="0" normalizeH="0" baseline="0" noProof="0" dirty="0">
              <a:ln>
                <a:noFill/>
              </a:ln>
              <a:solidFill>
                <a:prstClr val="white"/>
              </a:solidFill>
              <a:effectLst/>
              <a:uLnTx/>
              <a:uFillTx/>
              <a:latin typeface="Titillium Web" pitchFamily="2" charset="77"/>
              <a:ea typeface="+mn-ea"/>
              <a:cs typeface="+mn-cs"/>
            </a:endParaRPr>
          </a:p>
        </p:txBody>
      </p:sp>
    </p:spTree>
    <p:extLst>
      <p:ext uri="{BB962C8B-B14F-4D97-AF65-F5344CB8AC3E}">
        <p14:creationId xmlns:p14="http://schemas.microsoft.com/office/powerpoint/2010/main" val="2619021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48A19-B1A8-8A7B-03ED-01FF56D7C485}"/>
            </a:ext>
          </a:extLst>
        </p:cNvPr>
        <p:cNvGrpSpPr/>
        <p:nvPr/>
      </p:nvGrpSpPr>
      <p:grpSpPr>
        <a:xfrm>
          <a:off x="0" y="0"/>
          <a:ext cx="0" cy="0"/>
          <a:chOff x="0" y="0"/>
          <a:chExt cx="0" cy="0"/>
        </a:xfrm>
      </p:grpSpPr>
      <p:pic>
        <p:nvPicPr>
          <p:cNvPr id="11" name="Image 5">
            <a:extLst>
              <a:ext uri="{FF2B5EF4-FFF2-40B4-BE49-F238E27FC236}">
                <a16:creationId xmlns:a16="http://schemas.microsoft.com/office/drawing/2014/main" id="{5FE92388-E59A-A01E-C7E4-3547ACCED964}"/>
              </a:ext>
            </a:extLst>
          </p:cNvPr>
          <p:cNvPicPr>
            <a:picLocks noChangeAspect="1"/>
          </p:cNvPicPr>
          <p:nvPr/>
        </p:nvPicPr>
        <p:blipFill>
          <a:blip r:embed="rId3"/>
          <a:srcRect r="5368"/>
          <a:stretch>
            <a:fillRect/>
          </a:stretch>
        </p:blipFill>
        <p:spPr>
          <a:xfrm>
            <a:off x="-1" y="0"/>
            <a:ext cx="12192001" cy="6858000"/>
          </a:xfrm>
          <a:prstGeom prst="rect">
            <a:avLst/>
          </a:prstGeom>
        </p:spPr>
      </p:pic>
      <p:pic>
        <p:nvPicPr>
          <p:cNvPr id="4" name="Image 3">
            <a:extLst>
              <a:ext uri="{FF2B5EF4-FFF2-40B4-BE49-F238E27FC236}">
                <a16:creationId xmlns:a16="http://schemas.microsoft.com/office/drawing/2014/main" id="{A0D143B6-F251-31BC-78D2-16DA8879C1C4}"/>
              </a:ext>
            </a:extLst>
          </p:cNvPr>
          <p:cNvPicPr>
            <a:picLocks noChangeAspect="1"/>
          </p:cNvPicPr>
          <p:nvPr/>
        </p:nvPicPr>
        <p:blipFill>
          <a:blip r:embed="rId3"/>
          <a:srcRect l="20936"/>
          <a:stretch>
            <a:fillRect/>
          </a:stretch>
        </p:blipFill>
        <p:spPr>
          <a:xfrm>
            <a:off x="0" y="0"/>
            <a:ext cx="12192000" cy="6858000"/>
          </a:xfrm>
          <a:prstGeom prst="rect">
            <a:avLst/>
          </a:prstGeom>
        </p:spPr>
      </p:pic>
      <p:sp>
        <p:nvSpPr>
          <p:cNvPr id="6" name="ZoneTexte 5">
            <a:extLst>
              <a:ext uri="{FF2B5EF4-FFF2-40B4-BE49-F238E27FC236}">
                <a16:creationId xmlns:a16="http://schemas.microsoft.com/office/drawing/2014/main" id="{9AB86251-4034-0050-D6CE-1315A2044AC1}"/>
              </a:ext>
            </a:extLst>
          </p:cNvPr>
          <p:cNvSpPr txBox="1"/>
          <p:nvPr/>
        </p:nvSpPr>
        <p:spPr>
          <a:xfrm>
            <a:off x="3960033" y="836807"/>
            <a:ext cx="7635422" cy="484748"/>
          </a:xfrm>
          <a:prstGeom prst="rect">
            <a:avLst/>
          </a:prstGeom>
          <a:noFill/>
        </p:spPr>
        <p:txBody>
          <a:bodyPr wrap="square" rtlCol="0">
            <a:spAutoFit/>
          </a:bodyPr>
          <a:lstStyle/>
          <a:p>
            <a:pPr>
              <a:lnSpc>
                <a:spcPct val="80000"/>
              </a:lnSpc>
            </a:pPr>
            <a:r>
              <a:rPr lang="fr-BE" sz="3000" b="1" dirty="0">
                <a:effectLst/>
                <a:latin typeface="Titillium Web" pitchFamily="2" charset="77"/>
              </a:rPr>
              <a:t>AGENDA</a:t>
            </a:r>
            <a:endParaRPr lang="fr-BE" sz="3000" b="1" dirty="0">
              <a:latin typeface="Titillium Web" pitchFamily="2" charset="77"/>
            </a:endParaRPr>
          </a:p>
        </p:txBody>
      </p:sp>
      <p:sp>
        <p:nvSpPr>
          <p:cNvPr id="5" name="Text Placeholder 5">
            <a:extLst>
              <a:ext uri="{FF2B5EF4-FFF2-40B4-BE49-F238E27FC236}">
                <a16:creationId xmlns:a16="http://schemas.microsoft.com/office/drawing/2014/main" id="{62E62EFF-A098-799F-BCFB-A0C8FC32F23C}"/>
              </a:ext>
            </a:extLst>
          </p:cNvPr>
          <p:cNvSpPr txBox="1">
            <a:spLocks/>
          </p:cNvSpPr>
          <p:nvPr/>
        </p:nvSpPr>
        <p:spPr>
          <a:xfrm>
            <a:off x="4625854" y="1360124"/>
            <a:ext cx="7920068" cy="4137751"/>
          </a:xfrm>
          <a:prstGeom prst="rect">
            <a:avLst/>
          </a:prstGeom>
        </p:spPr>
        <p:txBody>
          <a:bodyPr vert="horz" lIns="0" tIns="54000" rIns="0" bIns="0" rtlCol="0" anchor="t">
            <a:noAutofit/>
          </a:bodyPr>
          <a:lstStyle>
            <a:lvl1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1pPr>
            <a:lvl2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2pPr>
            <a:lvl3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3pPr>
            <a:lvl4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4pPr>
            <a:lvl5pPr marL="342900" indent="-342900" algn="l" defTabSz="914400" rtl="0" eaLnBrk="1" latinLnBrk="0" hangingPunct="1">
              <a:lnSpc>
                <a:spcPct val="100000"/>
              </a:lnSpc>
              <a:spcBef>
                <a:spcPts val="0"/>
              </a:spcBef>
              <a:spcAft>
                <a:spcPts val="3000"/>
              </a:spcAft>
              <a:buClrTx/>
              <a:buFont typeface="+mj-lt"/>
              <a:buAutoNum type="arabicPeriod"/>
              <a:tabLst/>
              <a:defRPr sz="1600" b="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6pPr>
            <a:lvl7pPr marL="342900" indent="-342900" algn="l" defTabSz="914400" rtl="0" eaLnBrk="1" latinLnBrk="0" hangingPunct="1">
              <a:lnSpc>
                <a:spcPct val="100000"/>
              </a:lnSpc>
              <a:spcBef>
                <a:spcPts val="0"/>
              </a:spcBef>
              <a:spcAft>
                <a:spcPts val="3000"/>
              </a:spcAft>
              <a:buClrTx/>
              <a:buFont typeface="+mj-lt"/>
              <a:buAutoNum type="arabicPeriod"/>
              <a:defRPr sz="1600" b="0" kern="1200" baseline="0">
                <a:solidFill>
                  <a:schemeClr val="tx1"/>
                </a:solidFill>
                <a:latin typeface="+mn-lt"/>
                <a:ea typeface="+mn-ea"/>
                <a:cs typeface="+mn-cs"/>
              </a:defRPr>
            </a:lvl7pPr>
            <a:lvl8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8pPr>
            <a:lvl9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baseline="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3000"/>
              </a:spcAft>
              <a:buClrTx/>
              <a:buSzPct val="100000"/>
              <a:buFont typeface="+mj-lt"/>
              <a:buAutoNum type="arabicPeriod"/>
              <a:tabLst/>
              <a:defRPr/>
            </a:pPr>
            <a:r>
              <a:rPr kumimoji="0" lang="en-GB" sz="2800" b="1" i="0" u="none" strike="noStrike" kern="1200" cap="none" spc="0" normalizeH="0" baseline="0" noProof="0" dirty="0">
                <a:ln>
                  <a:noFill/>
                </a:ln>
                <a:effectLst/>
                <a:uLnTx/>
                <a:uFillTx/>
                <a:latin typeface="Titillium Web" panose="00000500000000000000" pitchFamily="2" charset="0"/>
              </a:rPr>
              <a:t>Introduction to NEB Boost </a:t>
            </a:r>
            <a:r>
              <a:rPr kumimoji="0" lang="en-GB" sz="2800" b="1" i="0" u="none" strike="noStrike" kern="1200" cap="none" spc="0" normalizeH="0" baseline="0" noProof="0">
                <a:ln>
                  <a:noFill/>
                </a:ln>
                <a:effectLst/>
                <a:uLnTx/>
                <a:uFillTx/>
                <a:latin typeface="Titillium Web" panose="00000500000000000000" pitchFamily="2" charset="0"/>
              </a:rPr>
              <a:t>for Small Municipalities 2026</a:t>
            </a:r>
            <a:endParaRPr kumimoji="0" lang="en-GB" sz="2800" b="1" i="0" u="none" strike="noStrike" kern="1200" cap="none" spc="0" normalizeH="0" baseline="0" noProof="0" dirty="0">
              <a:ln>
                <a:noFill/>
              </a:ln>
              <a:effectLst/>
              <a:uLnTx/>
              <a:uFillTx/>
              <a:latin typeface="Titillium Web" panose="00000500000000000000" pitchFamily="2" charset="0"/>
            </a:endParaRPr>
          </a:p>
          <a:p>
            <a:pPr marL="342900" marR="0" lvl="0" indent="-342900" algn="l" defTabSz="914400" rtl="0" eaLnBrk="1" fontAlgn="auto" latinLnBrk="0" hangingPunct="1">
              <a:lnSpc>
                <a:spcPct val="100000"/>
              </a:lnSpc>
              <a:spcBef>
                <a:spcPts val="0"/>
              </a:spcBef>
              <a:spcAft>
                <a:spcPts val="3000"/>
              </a:spcAft>
              <a:buClrTx/>
              <a:buSzPct val="100000"/>
              <a:buFont typeface="+mj-lt"/>
              <a:buAutoNum type="arabicPeriod"/>
              <a:tabLst/>
              <a:defRPr/>
            </a:pPr>
            <a:r>
              <a:rPr lang="en-GB" sz="2800" b="1" dirty="0">
                <a:latin typeface="Titillium Web" panose="00000500000000000000" pitchFamily="2" charset="0"/>
              </a:rPr>
              <a:t>Eligibility criteria</a:t>
            </a:r>
          </a:p>
          <a:p>
            <a:pPr marL="342900" marR="0" lvl="0" indent="-342900" algn="l" defTabSz="914400" rtl="0" eaLnBrk="1" fontAlgn="auto" latinLnBrk="0" hangingPunct="1">
              <a:lnSpc>
                <a:spcPct val="100000"/>
              </a:lnSpc>
              <a:spcBef>
                <a:spcPts val="0"/>
              </a:spcBef>
              <a:spcAft>
                <a:spcPts val="3000"/>
              </a:spcAft>
              <a:buClrTx/>
              <a:buSzPct val="100000"/>
              <a:buFont typeface="+mj-lt"/>
              <a:buAutoNum type="arabicPeriod"/>
              <a:tabLst/>
              <a:defRPr/>
            </a:pPr>
            <a:r>
              <a:rPr lang="en-GB" sz="2800" b="1" dirty="0">
                <a:latin typeface="Titillium Web" panose="00000500000000000000" pitchFamily="2" charset="0"/>
              </a:rPr>
              <a:t>Award criteria</a:t>
            </a:r>
          </a:p>
          <a:p>
            <a:pPr marL="342900" marR="0" lvl="0" indent="-342900" algn="l" defTabSz="914400" rtl="0" eaLnBrk="1" fontAlgn="auto" latinLnBrk="0" hangingPunct="1">
              <a:lnSpc>
                <a:spcPct val="100000"/>
              </a:lnSpc>
              <a:spcBef>
                <a:spcPts val="0"/>
              </a:spcBef>
              <a:spcAft>
                <a:spcPts val="3000"/>
              </a:spcAft>
              <a:buClrTx/>
              <a:buSzPct val="100000"/>
              <a:buFont typeface="+mj-lt"/>
              <a:buAutoNum type="arabicPeriod"/>
              <a:tabLst/>
              <a:defRPr/>
            </a:pPr>
            <a:r>
              <a:rPr lang="en-GB" sz="2800" b="1" dirty="0">
                <a:latin typeface="Titillium Web" panose="00000500000000000000" pitchFamily="2" charset="0"/>
              </a:rPr>
              <a:t>Timeline</a:t>
            </a:r>
          </a:p>
          <a:p>
            <a:pPr marL="342900" marR="0" lvl="0" indent="-342900" algn="l" defTabSz="914400" rtl="0" eaLnBrk="1" fontAlgn="auto" latinLnBrk="0" hangingPunct="1">
              <a:lnSpc>
                <a:spcPct val="100000"/>
              </a:lnSpc>
              <a:spcBef>
                <a:spcPts val="0"/>
              </a:spcBef>
              <a:spcAft>
                <a:spcPts val="3000"/>
              </a:spcAft>
              <a:buClrTx/>
              <a:buSzPct val="100000"/>
              <a:buFont typeface="+mj-lt"/>
              <a:buAutoNum type="arabicPeriod"/>
              <a:tabLst/>
              <a:defRPr/>
            </a:pPr>
            <a:r>
              <a:rPr lang="en-GB" sz="2800" b="1" dirty="0">
                <a:latin typeface="Titillium Web" panose="00000500000000000000" pitchFamily="2" charset="0"/>
              </a:rPr>
              <a:t>Useful tools</a:t>
            </a:r>
            <a:endParaRPr kumimoji="0" lang="en-GB" sz="2800" b="1" i="0" u="none" strike="noStrike" kern="1200" cap="none" spc="0" normalizeH="0" baseline="0" noProof="0" dirty="0">
              <a:ln>
                <a:noFill/>
              </a:ln>
              <a:effectLst/>
              <a:uLnTx/>
              <a:uFillTx/>
              <a:latin typeface="Titillium Web" panose="00000500000000000000" pitchFamily="2" charset="0"/>
            </a:endParaRPr>
          </a:p>
          <a:p>
            <a:pPr marL="342900" marR="0" lvl="0" indent="-342900" algn="l" defTabSz="914400" rtl="0" eaLnBrk="1" fontAlgn="auto" latinLnBrk="0" hangingPunct="1">
              <a:lnSpc>
                <a:spcPct val="100000"/>
              </a:lnSpc>
              <a:spcBef>
                <a:spcPts val="0"/>
              </a:spcBef>
              <a:spcAft>
                <a:spcPts val="3000"/>
              </a:spcAft>
              <a:buClrTx/>
              <a:buSzPct val="100000"/>
              <a:buFont typeface="+mj-lt"/>
              <a:buAutoNum type="arabicPeriod"/>
              <a:tabLst/>
              <a:defRPr/>
            </a:pPr>
            <a:r>
              <a:rPr kumimoji="0" lang="en-GB" sz="2800" b="1" i="0" u="none" strike="noStrike" kern="1200" cap="none" spc="0" normalizeH="0" baseline="0" noProof="0" dirty="0">
                <a:ln>
                  <a:noFill/>
                </a:ln>
                <a:effectLst/>
                <a:uLnTx/>
                <a:uFillTx/>
                <a:latin typeface="Titillium Web" panose="00000500000000000000" pitchFamily="2" charset="0"/>
              </a:rPr>
              <a:t>Q&amp;A</a:t>
            </a:r>
          </a:p>
        </p:txBody>
      </p:sp>
      <p:pic>
        <p:nvPicPr>
          <p:cNvPr id="7" name="Image 7">
            <a:extLst>
              <a:ext uri="{FF2B5EF4-FFF2-40B4-BE49-F238E27FC236}">
                <a16:creationId xmlns:a16="http://schemas.microsoft.com/office/drawing/2014/main" id="{DD7BEC2D-242C-0536-C016-2D33CDB2230D}"/>
              </a:ext>
            </a:extLst>
          </p:cNvPr>
          <p:cNvPicPr>
            <a:picLocks noChangeAspect="1"/>
          </p:cNvPicPr>
          <p:nvPr/>
        </p:nvPicPr>
        <p:blipFill>
          <a:blip r:embed="rId4"/>
          <a:stretch>
            <a:fillRect/>
          </a:stretch>
        </p:blipFill>
        <p:spPr>
          <a:xfrm rot="19301495">
            <a:off x="-2675495" y="-1679944"/>
            <a:ext cx="5350988" cy="6002999"/>
          </a:xfrm>
          <a:prstGeom prst="rect">
            <a:avLst/>
          </a:prstGeom>
        </p:spPr>
      </p:pic>
      <p:pic>
        <p:nvPicPr>
          <p:cNvPr id="10" name="Image 8">
            <a:extLst>
              <a:ext uri="{FF2B5EF4-FFF2-40B4-BE49-F238E27FC236}">
                <a16:creationId xmlns:a16="http://schemas.microsoft.com/office/drawing/2014/main" id="{B5A323E0-188C-8E02-6BD0-3BFC4BA7DAA9}"/>
              </a:ext>
            </a:extLst>
          </p:cNvPr>
          <p:cNvPicPr>
            <a:picLocks noChangeAspect="1"/>
          </p:cNvPicPr>
          <p:nvPr/>
        </p:nvPicPr>
        <p:blipFill>
          <a:blip r:embed="rId4"/>
          <a:stretch>
            <a:fillRect/>
          </a:stretch>
        </p:blipFill>
        <p:spPr>
          <a:xfrm rot="19301495">
            <a:off x="-1655753" y="5026013"/>
            <a:ext cx="5350988" cy="6002999"/>
          </a:xfrm>
          <a:prstGeom prst="rect">
            <a:avLst/>
          </a:prstGeom>
        </p:spPr>
      </p:pic>
    </p:spTree>
    <p:extLst>
      <p:ext uri="{BB962C8B-B14F-4D97-AF65-F5344CB8AC3E}">
        <p14:creationId xmlns:p14="http://schemas.microsoft.com/office/powerpoint/2010/main" val="1777305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6EB6E-EF8C-6D3B-3A92-697D7B52314C}"/>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BCB095B0-17AE-CDF2-AB06-2A82DD1368DE}"/>
              </a:ext>
            </a:extLst>
          </p:cNvPr>
          <p:cNvPicPr>
            <a:picLocks noChangeAspect="1"/>
          </p:cNvPicPr>
          <p:nvPr/>
        </p:nvPicPr>
        <p:blipFill>
          <a:blip r:embed="rId3"/>
          <a:srcRect r="5368"/>
          <a:stretch>
            <a:fillRect/>
          </a:stretch>
        </p:blipFill>
        <p:spPr>
          <a:xfrm>
            <a:off x="-1" y="0"/>
            <a:ext cx="12192001" cy="6858000"/>
          </a:xfrm>
          <a:prstGeom prst="rect">
            <a:avLst/>
          </a:prstGeom>
        </p:spPr>
      </p:pic>
      <p:pic>
        <p:nvPicPr>
          <p:cNvPr id="5" name="Image 4">
            <a:extLst>
              <a:ext uri="{FF2B5EF4-FFF2-40B4-BE49-F238E27FC236}">
                <a16:creationId xmlns:a16="http://schemas.microsoft.com/office/drawing/2014/main" id="{EF189682-F3B8-FC27-932E-37CB8D0B5CFD}"/>
              </a:ext>
            </a:extLst>
          </p:cNvPr>
          <p:cNvPicPr>
            <a:picLocks noChangeAspect="1"/>
          </p:cNvPicPr>
          <p:nvPr/>
        </p:nvPicPr>
        <p:blipFill>
          <a:blip r:embed="rId4"/>
          <a:srcRect r="12353"/>
          <a:stretch>
            <a:fillRect/>
          </a:stretch>
        </p:blipFill>
        <p:spPr>
          <a:xfrm>
            <a:off x="899961" y="569843"/>
            <a:ext cx="11292039" cy="5523579"/>
          </a:xfrm>
          <a:prstGeom prst="rect">
            <a:avLst/>
          </a:prstGeom>
        </p:spPr>
      </p:pic>
      <p:sp>
        <p:nvSpPr>
          <p:cNvPr id="7" name="TextBox 6">
            <a:extLst>
              <a:ext uri="{FF2B5EF4-FFF2-40B4-BE49-F238E27FC236}">
                <a16:creationId xmlns:a16="http://schemas.microsoft.com/office/drawing/2014/main" id="{DD272DE3-A458-6E45-9DFB-4954341D36C1}"/>
              </a:ext>
            </a:extLst>
          </p:cNvPr>
          <p:cNvSpPr txBox="1"/>
          <p:nvPr/>
        </p:nvSpPr>
        <p:spPr>
          <a:xfrm>
            <a:off x="3010487" y="4022639"/>
            <a:ext cx="4053180" cy="523220"/>
          </a:xfrm>
          <a:prstGeom prst="rect">
            <a:avLst/>
          </a:prstGeom>
          <a:noFill/>
        </p:spPr>
        <p:txBody>
          <a:bodyPr wrap="square">
            <a:spAutoFit/>
          </a:bodyPr>
          <a:lstStyle/>
          <a:p>
            <a:r>
              <a:rPr lang="en-GB" sz="2800" b="1" noProof="0" dirty="0" err="1"/>
              <a:t>Slido</a:t>
            </a:r>
            <a:r>
              <a:rPr lang="en-GB" sz="2800" b="1" noProof="0" dirty="0"/>
              <a:t> code: # 5679761</a:t>
            </a:r>
          </a:p>
        </p:txBody>
      </p:sp>
      <p:pic>
        <p:nvPicPr>
          <p:cNvPr id="10" name="Graphic 9">
            <a:extLst>
              <a:ext uri="{FF2B5EF4-FFF2-40B4-BE49-F238E27FC236}">
                <a16:creationId xmlns:a16="http://schemas.microsoft.com/office/drawing/2014/main" id="{AC13BCBD-751F-12EA-0245-B9C95A8EB0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22696" y="1505949"/>
            <a:ext cx="2909140" cy="969713"/>
          </a:xfrm>
          <a:prstGeom prst="rect">
            <a:avLst/>
          </a:prstGeom>
        </p:spPr>
      </p:pic>
      <p:sp>
        <p:nvSpPr>
          <p:cNvPr id="11" name="TextBox 10">
            <a:extLst>
              <a:ext uri="{FF2B5EF4-FFF2-40B4-BE49-F238E27FC236}">
                <a16:creationId xmlns:a16="http://schemas.microsoft.com/office/drawing/2014/main" id="{A4EAD310-E8A0-B1E2-1D99-0177D31F5620}"/>
              </a:ext>
            </a:extLst>
          </p:cNvPr>
          <p:cNvSpPr txBox="1"/>
          <p:nvPr/>
        </p:nvSpPr>
        <p:spPr>
          <a:xfrm>
            <a:off x="9247781" y="2106330"/>
            <a:ext cx="1288990" cy="369332"/>
          </a:xfrm>
          <a:prstGeom prst="rect">
            <a:avLst/>
          </a:prstGeom>
          <a:noFill/>
        </p:spPr>
        <p:txBody>
          <a:bodyPr wrap="square">
            <a:spAutoFit/>
          </a:bodyPr>
          <a:lstStyle/>
          <a:p>
            <a:pPr algn="ctr"/>
            <a:r>
              <a:rPr lang="en-GB" b="1" noProof="0" dirty="0"/>
              <a:t>QR CODE</a:t>
            </a:r>
          </a:p>
        </p:txBody>
      </p:sp>
      <p:sp>
        <p:nvSpPr>
          <p:cNvPr id="12" name="TextBox 11">
            <a:extLst>
              <a:ext uri="{FF2B5EF4-FFF2-40B4-BE49-F238E27FC236}">
                <a16:creationId xmlns:a16="http://schemas.microsoft.com/office/drawing/2014/main" id="{BF5F3454-E745-54BE-0734-67558A551A94}"/>
              </a:ext>
            </a:extLst>
          </p:cNvPr>
          <p:cNvSpPr txBox="1"/>
          <p:nvPr/>
        </p:nvSpPr>
        <p:spPr>
          <a:xfrm>
            <a:off x="2222696" y="2813870"/>
            <a:ext cx="5906477" cy="1015663"/>
          </a:xfrm>
          <a:prstGeom prst="rect">
            <a:avLst/>
          </a:prstGeom>
          <a:noFill/>
        </p:spPr>
        <p:txBody>
          <a:bodyPr wrap="square">
            <a:spAutoFit/>
          </a:bodyPr>
          <a:lstStyle/>
          <a:p>
            <a:pPr algn="just"/>
            <a:r>
              <a:rPr lang="en-GB" sz="2000" noProof="0" dirty="0"/>
              <a:t>Please ask your questions throughout the presentation. We will take 30 minutes at the end to answer your questions.</a:t>
            </a:r>
          </a:p>
        </p:txBody>
      </p:sp>
      <p:pic>
        <p:nvPicPr>
          <p:cNvPr id="4" name="Picture 3">
            <a:extLst>
              <a:ext uri="{FF2B5EF4-FFF2-40B4-BE49-F238E27FC236}">
                <a16:creationId xmlns:a16="http://schemas.microsoft.com/office/drawing/2014/main" id="{EAB8FD26-81A1-2B35-1DF4-648BC1F054A9}"/>
              </a:ext>
            </a:extLst>
          </p:cNvPr>
          <p:cNvPicPr>
            <a:picLocks noChangeAspect="1"/>
          </p:cNvPicPr>
          <p:nvPr/>
        </p:nvPicPr>
        <p:blipFill>
          <a:blip r:embed="rId7"/>
          <a:stretch>
            <a:fillRect/>
          </a:stretch>
        </p:blipFill>
        <p:spPr>
          <a:xfrm>
            <a:off x="8790696" y="2558592"/>
            <a:ext cx="2357215" cy="2357215"/>
          </a:xfrm>
          <a:prstGeom prst="rect">
            <a:avLst/>
          </a:prstGeom>
        </p:spPr>
      </p:pic>
    </p:spTree>
    <p:extLst>
      <p:ext uri="{BB962C8B-B14F-4D97-AF65-F5344CB8AC3E}">
        <p14:creationId xmlns:p14="http://schemas.microsoft.com/office/powerpoint/2010/main" val="927250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86CD2-86E8-FB4F-8E44-60334CDAAB40}"/>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1CEBB3FC-E3D9-E646-21B0-7225DB03A2C7}"/>
              </a:ext>
            </a:extLst>
          </p:cNvPr>
          <p:cNvPicPr>
            <a:picLocks noChangeAspect="1"/>
          </p:cNvPicPr>
          <p:nvPr/>
        </p:nvPicPr>
        <p:blipFill>
          <a:blip r:embed="rId3"/>
          <a:srcRect r="5368"/>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0A3C5A3B-7909-7703-E78E-BBC2E38A10A0}"/>
              </a:ext>
            </a:extLst>
          </p:cNvPr>
          <p:cNvSpPr txBox="1">
            <a:spLocks/>
          </p:cNvSpPr>
          <p:nvPr/>
        </p:nvSpPr>
        <p:spPr>
          <a:xfrm>
            <a:off x="1027656" y="2391332"/>
            <a:ext cx="10515600" cy="1325563"/>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b="1" dirty="0">
                <a:latin typeface="Titillium Web" panose="00000500000000000000" pitchFamily="2" charset="0"/>
              </a:rPr>
              <a:t>Introduction to NEB Boost </a:t>
            </a:r>
            <a:r>
              <a:rPr lang="en-GB" sz="5400" b="1">
                <a:latin typeface="Titillium Web" panose="00000500000000000000" pitchFamily="2" charset="0"/>
              </a:rPr>
              <a:t>for Small Municipalities</a:t>
            </a:r>
            <a:endParaRPr lang="en-GB" sz="5400" b="1" dirty="0">
              <a:latin typeface="Titillium Web" panose="00000500000000000000" pitchFamily="2" charset="0"/>
            </a:endParaRPr>
          </a:p>
        </p:txBody>
      </p:sp>
      <p:sp>
        <p:nvSpPr>
          <p:cNvPr id="3" name="Ellipse 2">
            <a:extLst>
              <a:ext uri="{FF2B5EF4-FFF2-40B4-BE49-F238E27FC236}">
                <a16:creationId xmlns:a16="http://schemas.microsoft.com/office/drawing/2014/main" id="{659DF8F6-0860-EAC5-AFEA-3024CF8DB25F}"/>
              </a:ext>
            </a:extLst>
          </p:cNvPr>
          <p:cNvSpPr/>
          <p:nvPr/>
        </p:nvSpPr>
        <p:spPr>
          <a:xfrm>
            <a:off x="9427781" y="3798168"/>
            <a:ext cx="3856568" cy="370621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TextBox 6">
            <a:extLst>
              <a:ext uri="{FF2B5EF4-FFF2-40B4-BE49-F238E27FC236}">
                <a16:creationId xmlns:a16="http://schemas.microsoft.com/office/drawing/2014/main" id="{9606B981-9D82-A5D7-A5A9-C5AC4E5B7AFC}"/>
              </a:ext>
            </a:extLst>
          </p:cNvPr>
          <p:cNvSpPr txBox="1"/>
          <p:nvPr/>
        </p:nvSpPr>
        <p:spPr>
          <a:xfrm>
            <a:off x="10093326" y="4574240"/>
            <a:ext cx="3301476" cy="307777"/>
          </a:xfrm>
          <a:prstGeom prst="rect">
            <a:avLst/>
          </a:prstGeom>
          <a:noFill/>
        </p:spPr>
        <p:txBody>
          <a:bodyPr wrap="square">
            <a:spAutoFit/>
          </a:bodyPr>
          <a:lstStyle/>
          <a:p>
            <a:r>
              <a:rPr lang="nl-BE" sz="1400" b="1" dirty="0"/>
              <a:t>Slido code: # 5679761</a:t>
            </a:r>
          </a:p>
        </p:txBody>
      </p:sp>
      <p:sp>
        <p:nvSpPr>
          <p:cNvPr id="7" name="Flèche : bas 6">
            <a:extLst>
              <a:ext uri="{FF2B5EF4-FFF2-40B4-BE49-F238E27FC236}">
                <a16:creationId xmlns:a16="http://schemas.microsoft.com/office/drawing/2014/main" id="{142708B7-545C-0AC2-EF45-A41EB6C0786C}"/>
              </a:ext>
            </a:extLst>
          </p:cNvPr>
          <p:cNvSpPr/>
          <p:nvPr/>
        </p:nvSpPr>
        <p:spPr>
          <a:xfrm>
            <a:off x="10974305" y="4393884"/>
            <a:ext cx="261257" cy="148999"/>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TextBox 6">
            <a:extLst>
              <a:ext uri="{FF2B5EF4-FFF2-40B4-BE49-F238E27FC236}">
                <a16:creationId xmlns:a16="http://schemas.microsoft.com/office/drawing/2014/main" id="{B96F8E2C-0AA4-0966-DF3E-1273E99077AD}"/>
              </a:ext>
            </a:extLst>
          </p:cNvPr>
          <p:cNvSpPr txBox="1"/>
          <p:nvPr/>
        </p:nvSpPr>
        <p:spPr>
          <a:xfrm>
            <a:off x="10375210" y="4039684"/>
            <a:ext cx="2909139" cy="369332"/>
          </a:xfrm>
          <a:prstGeom prst="rect">
            <a:avLst/>
          </a:prstGeom>
          <a:noFill/>
        </p:spPr>
        <p:txBody>
          <a:bodyPr wrap="square">
            <a:spAutoFit/>
          </a:bodyPr>
          <a:lstStyle/>
          <a:p>
            <a:r>
              <a:rPr lang="nl-BE" b="1" dirty="0"/>
              <a:t>QUESTIONS? </a:t>
            </a:r>
          </a:p>
        </p:txBody>
      </p:sp>
      <p:pic>
        <p:nvPicPr>
          <p:cNvPr id="9" name="Picture 8">
            <a:extLst>
              <a:ext uri="{FF2B5EF4-FFF2-40B4-BE49-F238E27FC236}">
                <a16:creationId xmlns:a16="http://schemas.microsoft.com/office/drawing/2014/main" id="{10448EC8-37F2-8ABC-74CD-03F7FA74A364}"/>
              </a:ext>
            </a:extLst>
          </p:cNvPr>
          <p:cNvPicPr>
            <a:picLocks noChangeAspect="1"/>
          </p:cNvPicPr>
          <p:nvPr/>
        </p:nvPicPr>
        <p:blipFill>
          <a:blip r:embed="rId4"/>
          <a:stretch>
            <a:fillRect/>
          </a:stretch>
        </p:blipFill>
        <p:spPr>
          <a:xfrm>
            <a:off x="10231933" y="4898530"/>
            <a:ext cx="1746000" cy="1746000"/>
          </a:xfrm>
          <a:prstGeom prst="rect">
            <a:avLst/>
          </a:prstGeom>
        </p:spPr>
      </p:pic>
    </p:spTree>
    <p:extLst>
      <p:ext uri="{BB962C8B-B14F-4D97-AF65-F5344CB8AC3E}">
        <p14:creationId xmlns:p14="http://schemas.microsoft.com/office/powerpoint/2010/main" val="58357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9C104-09F3-51DC-B7BF-0B9F1234C072}"/>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2DB1BD33-7E80-0730-993A-4DB456A0AA5D}"/>
              </a:ext>
            </a:extLst>
          </p:cNvPr>
          <p:cNvPicPr>
            <a:picLocks noChangeAspect="1"/>
          </p:cNvPicPr>
          <p:nvPr/>
        </p:nvPicPr>
        <p:blipFill>
          <a:blip r:embed="rId3"/>
          <a:srcRect r="5368"/>
          <a:stretch>
            <a:fillRect/>
          </a:stretch>
        </p:blipFill>
        <p:spPr>
          <a:xfrm>
            <a:off x="-1" y="0"/>
            <a:ext cx="12192001" cy="6858000"/>
          </a:xfrm>
          <a:prstGeom prst="rect">
            <a:avLst/>
          </a:prstGeom>
        </p:spPr>
      </p:pic>
      <p:pic>
        <p:nvPicPr>
          <p:cNvPr id="5" name="Image 4">
            <a:extLst>
              <a:ext uri="{FF2B5EF4-FFF2-40B4-BE49-F238E27FC236}">
                <a16:creationId xmlns:a16="http://schemas.microsoft.com/office/drawing/2014/main" id="{3C83A155-5D62-9316-1B9F-CCCDB823C64B}"/>
              </a:ext>
            </a:extLst>
          </p:cNvPr>
          <p:cNvPicPr>
            <a:picLocks noChangeAspect="1"/>
          </p:cNvPicPr>
          <p:nvPr/>
        </p:nvPicPr>
        <p:blipFill>
          <a:blip r:embed="rId4"/>
          <a:srcRect r="12353"/>
          <a:stretch>
            <a:fillRect/>
          </a:stretch>
        </p:blipFill>
        <p:spPr>
          <a:xfrm>
            <a:off x="899961" y="1841500"/>
            <a:ext cx="11292039" cy="4251922"/>
          </a:xfrm>
          <a:prstGeom prst="rect">
            <a:avLst/>
          </a:prstGeom>
        </p:spPr>
      </p:pic>
      <p:sp>
        <p:nvSpPr>
          <p:cNvPr id="4" name="ZoneTexte 3">
            <a:extLst>
              <a:ext uri="{FF2B5EF4-FFF2-40B4-BE49-F238E27FC236}">
                <a16:creationId xmlns:a16="http://schemas.microsoft.com/office/drawing/2014/main" id="{26DA08B1-C05C-6AEE-B129-6A6876D03FFB}"/>
              </a:ext>
            </a:extLst>
          </p:cNvPr>
          <p:cNvSpPr txBox="1"/>
          <p:nvPr/>
        </p:nvSpPr>
        <p:spPr>
          <a:xfrm>
            <a:off x="2146011" y="2459227"/>
            <a:ext cx="9871818" cy="2677656"/>
          </a:xfrm>
          <a:prstGeom prst="rect">
            <a:avLst/>
          </a:prstGeom>
          <a:noFill/>
        </p:spPr>
        <p:txBody>
          <a:bodyPr wrap="square">
            <a:spAutoFit/>
          </a:bodyPr>
          <a:lstStyle/>
          <a:p>
            <a:pPr marL="342900" indent="-342900">
              <a:buFont typeface="Wingdings" panose="05000000000000000000" pitchFamily="2" charset="2"/>
              <a:buChar char="ü"/>
            </a:pPr>
            <a:r>
              <a:rPr lang="en-GB" sz="2400" dirty="0">
                <a:latin typeface="Titillium Web" panose="00000500000000000000" pitchFamily="2" charset="0"/>
              </a:rPr>
              <a:t>The f</a:t>
            </a:r>
            <a:r>
              <a:rPr lang="en-GB" sz="2400" i="0" kern="1200" dirty="0">
                <a:solidFill>
                  <a:schemeClr val="tx1"/>
                </a:solidFill>
                <a:effectLst/>
                <a:latin typeface="Titillium Web" panose="00000500000000000000" pitchFamily="2" charset="0"/>
              </a:rPr>
              <a:t>irst edition of the Boost was launched in </a:t>
            </a:r>
            <a:r>
              <a:rPr lang="en-GB" sz="2400" b="1" i="0" kern="1200" dirty="0">
                <a:solidFill>
                  <a:schemeClr val="tx1"/>
                </a:solidFill>
                <a:effectLst/>
                <a:latin typeface="Titillium Web" panose="00000500000000000000" pitchFamily="2" charset="0"/>
              </a:rPr>
              <a:t>2025</a:t>
            </a:r>
            <a:r>
              <a:rPr lang="en-GB" sz="2400" i="0" kern="1200" dirty="0">
                <a:solidFill>
                  <a:schemeClr val="tx1"/>
                </a:solidFill>
                <a:effectLst/>
                <a:latin typeface="Titillium Web" panose="00000500000000000000" pitchFamily="2" charset="0"/>
              </a:rPr>
              <a:t> and awarded </a:t>
            </a:r>
            <a:r>
              <a:rPr lang="en-GB" sz="2400" b="1" i="0" kern="1200" dirty="0">
                <a:solidFill>
                  <a:schemeClr val="tx1"/>
                </a:solidFill>
                <a:effectLst/>
                <a:latin typeface="Titillium Web" panose="00000500000000000000" pitchFamily="2" charset="0"/>
              </a:rPr>
              <a:t>20 Boost prizes </a:t>
            </a:r>
            <a:r>
              <a:rPr lang="en-GB" sz="2400" i="0" kern="1200" dirty="0">
                <a:solidFill>
                  <a:schemeClr val="tx1"/>
                </a:solidFill>
                <a:effectLst/>
                <a:latin typeface="Titillium Web" panose="00000500000000000000" pitchFamily="2" charset="0"/>
              </a:rPr>
              <a:t>to small municipalities.</a:t>
            </a:r>
            <a:endParaRPr lang="en-GB" sz="2400" i="0" kern="1200">
              <a:solidFill>
                <a:schemeClr val="tx1"/>
              </a:solidFill>
              <a:effectLst/>
              <a:latin typeface="Titillium Web" panose="00000500000000000000" pitchFamily="2" charset="0"/>
            </a:endParaRPr>
          </a:p>
          <a:p>
            <a:pPr marL="342900" indent="-342900">
              <a:buFont typeface="Wingdings" panose="05000000000000000000" pitchFamily="2" charset="2"/>
              <a:buChar char="ü"/>
            </a:pPr>
            <a:endParaRPr lang="en-GB" sz="2400" i="0" kern="1200">
              <a:solidFill>
                <a:schemeClr val="tx1"/>
              </a:solidFill>
              <a:effectLst/>
              <a:latin typeface="Titillium Web" panose="00000500000000000000" pitchFamily="2" charset="0"/>
            </a:endParaRPr>
          </a:p>
          <a:p>
            <a:pPr marL="342900" indent="-342900">
              <a:buFont typeface="Wingdings" panose="05000000000000000000" pitchFamily="2" charset="2"/>
              <a:buChar char="ü"/>
            </a:pPr>
            <a:r>
              <a:rPr lang="en-GB" sz="2400" i="0" kern="1200" dirty="0">
                <a:solidFill>
                  <a:schemeClr val="tx1"/>
                </a:solidFill>
                <a:effectLst/>
                <a:latin typeface="Titillium Web" panose="00000500000000000000" pitchFamily="2" charset="0"/>
              </a:rPr>
              <a:t>With the support of the </a:t>
            </a:r>
            <a:r>
              <a:rPr lang="en-GB" sz="2400" b="1" i="0" kern="1200" dirty="0">
                <a:solidFill>
                  <a:schemeClr val="tx1"/>
                </a:solidFill>
                <a:effectLst/>
                <a:latin typeface="Titillium Web" panose="00000500000000000000" pitchFamily="2" charset="0"/>
              </a:rPr>
              <a:t>European Parliament</a:t>
            </a:r>
            <a:r>
              <a:rPr lang="en-GB" sz="2400" i="0" kern="1200" dirty="0">
                <a:solidFill>
                  <a:schemeClr val="tx1"/>
                </a:solidFill>
                <a:effectLst/>
                <a:latin typeface="Titillium Web" panose="00000500000000000000" pitchFamily="2" charset="0"/>
              </a:rPr>
              <a:t>, the NEB boost to small municipalities aims to provide support to small players that want to develop projects that are inclusive, sustainable and beautiful by helping them to overcome early barriers.</a:t>
            </a:r>
            <a:endParaRPr lang="en-GB" sz="2400" i="0" kern="1200">
              <a:solidFill>
                <a:schemeClr val="tx1"/>
              </a:solidFill>
              <a:effectLst/>
              <a:latin typeface="Titillium Web" panose="00000500000000000000" pitchFamily="2" charset="0"/>
            </a:endParaRPr>
          </a:p>
        </p:txBody>
      </p:sp>
      <p:sp>
        <p:nvSpPr>
          <p:cNvPr id="3" name="Title 1">
            <a:extLst>
              <a:ext uri="{FF2B5EF4-FFF2-40B4-BE49-F238E27FC236}">
                <a16:creationId xmlns:a16="http://schemas.microsoft.com/office/drawing/2014/main" id="{96AEDDD5-372C-2052-503F-AB57726C7643}"/>
              </a:ext>
            </a:extLst>
          </p:cNvPr>
          <p:cNvSpPr txBox="1">
            <a:spLocks/>
          </p:cNvSpPr>
          <p:nvPr/>
        </p:nvSpPr>
        <p:spPr>
          <a:xfrm>
            <a:off x="952500" y="-88821"/>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dirty="0">
                <a:latin typeface="Titillium Web" panose="00000500000000000000" pitchFamily="2" charset="0"/>
              </a:rPr>
              <a:t>The NEB Boost for Small Municipalities</a:t>
            </a:r>
            <a:endParaRPr lang="fr-BE" sz="4000" b="1" dirty="0">
              <a:solidFill>
                <a:srgbClr val="424238"/>
              </a:solidFill>
              <a:latin typeface="Titillium Web" panose="00000500000000000000" pitchFamily="2" charset="0"/>
            </a:endParaRPr>
          </a:p>
        </p:txBody>
      </p:sp>
    </p:spTree>
    <p:extLst>
      <p:ext uri="{BB962C8B-B14F-4D97-AF65-F5344CB8AC3E}">
        <p14:creationId xmlns:p14="http://schemas.microsoft.com/office/powerpoint/2010/main" val="2533420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4091E-B35F-01CC-F198-DDD4331969DA}"/>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D7ADE6C3-1EE9-703B-4BF8-60D34AD32BBC}"/>
              </a:ext>
            </a:extLst>
          </p:cNvPr>
          <p:cNvPicPr>
            <a:picLocks noChangeAspect="1"/>
          </p:cNvPicPr>
          <p:nvPr/>
        </p:nvPicPr>
        <p:blipFill>
          <a:blip r:embed="rId4"/>
          <a:srcRect r="5368"/>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BE9A5505-3382-C9B1-4E0A-A46337CEB04F}"/>
              </a:ext>
            </a:extLst>
          </p:cNvPr>
          <p:cNvSpPr txBox="1">
            <a:spLocks/>
          </p:cNvSpPr>
          <p:nvPr/>
        </p:nvSpPr>
        <p:spPr>
          <a:xfrm>
            <a:off x="965026" y="286961"/>
            <a:ext cx="10515600" cy="741926"/>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dirty="0">
                <a:latin typeface="Titillium Web" panose="00000500000000000000" pitchFamily="2" charset="0"/>
              </a:rPr>
              <a:t>NEB</a:t>
            </a:r>
            <a:r>
              <a:rPr lang="en-GB" sz="5400" b="1" dirty="0">
                <a:latin typeface="Titillium Web" panose="00000500000000000000" pitchFamily="2" charset="0"/>
              </a:rPr>
              <a:t> Boost Prize 2026 Awards</a:t>
            </a:r>
            <a:endParaRPr lang="nl-BE" sz="4800" b="1" dirty="0">
              <a:latin typeface="Titillium Web" panose="00000500000000000000" pitchFamily="2" charset="0"/>
            </a:endParaRPr>
          </a:p>
        </p:txBody>
      </p:sp>
      <p:sp>
        <p:nvSpPr>
          <p:cNvPr id="3" name="TextBox 2">
            <a:extLst>
              <a:ext uri="{FF2B5EF4-FFF2-40B4-BE49-F238E27FC236}">
                <a16:creationId xmlns:a16="http://schemas.microsoft.com/office/drawing/2014/main" id="{66BB0B28-D3C2-1DD6-C538-479C26BD49E5}"/>
              </a:ext>
            </a:extLst>
          </p:cNvPr>
          <p:cNvSpPr txBox="1"/>
          <p:nvPr/>
        </p:nvSpPr>
        <p:spPr>
          <a:xfrm>
            <a:off x="5663851" y="2442568"/>
            <a:ext cx="4690753" cy="1200329"/>
          </a:xfrm>
          <a:prstGeom prst="rect">
            <a:avLst/>
          </a:prstGeom>
          <a:noFill/>
        </p:spPr>
        <p:txBody>
          <a:bodyPr wrap="square" rtlCol="0">
            <a:spAutoFit/>
          </a:bodyPr>
          <a:lstStyle/>
          <a:p>
            <a:pPr algn="ctr"/>
            <a:r>
              <a:rPr lang="en-GB" sz="7200" b="1" dirty="0">
                <a:solidFill>
                  <a:schemeClr val="bg1"/>
                </a:solidFill>
              </a:rPr>
              <a:t>20 </a:t>
            </a:r>
            <a:r>
              <a:rPr lang="en-GB" sz="4400" b="1" dirty="0">
                <a:solidFill>
                  <a:schemeClr val="bg1"/>
                </a:solidFill>
              </a:rPr>
              <a:t>Winners</a:t>
            </a:r>
            <a:endParaRPr lang="nl-BE" sz="4800" b="1" dirty="0">
              <a:solidFill>
                <a:schemeClr val="bg1"/>
              </a:solidFill>
            </a:endParaRPr>
          </a:p>
        </p:txBody>
      </p:sp>
      <p:sp>
        <p:nvSpPr>
          <p:cNvPr id="4" name="TextBox 3">
            <a:extLst>
              <a:ext uri="{FF2B5EF4-FFF2-40B4-BE49-F238E27FC236}">
                <a16:creationId xmlns:a16="http://schemas.microsoft.com/office/drawing/2014/main" id="{23A350FB-FC53-F32E-80A2-77A2E72F3573}"/>
              </a:ext>
            </a:extLst>
          </p:cNvPr>
          <p:cNvSpPr txBox="1"/>
          <p:nvPr/>
        </p:nvSpPr>
        <p:spPr>
          <a:xfrm>
            <a:off x="4809506" y="3815267"/>
            <a:ext cx="8942120" cy="1200329"/>
          </a:xfrm>
          <a:prstGeom prst="rect">
            <a:avLst/>
          </a:prstGeom>
          <a:noFill/>
        </p:spPr>
        <p:txBody>
          <a:bodyPr wrap="square" rtlCol="0">
            <a:spAutoFit/>
          </a:bodyPr>
          <a:lstStyle/>
          <a:p>
            <a:r>
              <a:rPr lang="en-GB" sz="4400" dirty="0">
                <a:solidFill>
                  <a:schemeClr val="bg1"/>
                </a:solidFill>
              </a:rPr>
              <a:t>each receiving </a:t>
            </a:r>
            <a:r>
              <a:rPr lang="en-GB" sz="7200" b="1" dirty="0">
                <a:solidFill>
                  <a:schemeClr val="bg1"/>
                </a:solidFill>
              </a:rPr>
              <a:t>€30,000</a:t>
            </a:r>
            <a:endParaRPr lang="nl-BE" sz="4800" b="1" dirty="0">
              <a:solidFill>
                <a:schemeClr val="bg1"/>
              </a:solidFill>
            </a:endParaRPr>
          </a:p>
        </p:txBody>
      </p:sp>
      <p:pic>
        <p:nvPicPr>
          <p:cNvPr id="7" name="Rectangle : coins arrondis 3">
            <a:extLst>
              <a:ext uri="{FF2B5EF4-FFF2-40B4-BE49-F238E27FC236}">
                <a16:creationId xmlns:a16="http://schemas.microsoft.com/office/drawing/2014/main" id="{A316B6B8-1293-F11D-C783-E9B4CCEBBB05}"/>
              </a:ext>
            </a:extLst>
          </p:cNvPr>
          <p:cNvPicPr>
            <a:picLocks noChangeAspect="1"/>
          </p:cNvPicPr>
          <p:nvPr>
            <p:custDataLst>
              <p:tags r:id="rId1"/>
            </p:custDataLst>
          </p:nvPr>
        </p:nvPicPr>
        <p:blipFill rotWithShape="1">
          <a:blip r:embed="rId5"/>
          <a:srcRect l="23383" r="23383"/>
          <a:stretch>
            <a:fillRect/>
          </a:stretch>
        </p:blipFill>
        <p:spPr>
          <a:xfrm>
            <a:off x="965026" y="1529787"/>
            <a:ext cx="3650927" cy="45709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78700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B6289-66CE-58A5-5776-E4ECFE78A6EE}"/>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59A46655-691D-B36C-F11F-3B9A515758A8}"/>
              </a:ext>
            </a:extLst>
          </p:cNvPr>
          <p:cNvPicPr>
            <a:picLocks noChangeAspect="1"/>
          </p:cNvPicPr>
          <p:nvPr/>
        </p:nvPicPr>
        <p:blipFill>
          <a:blip r:embed="rId3"/>
          <a:stretch>
            <a:fillRect/>
          </a:stretch>
        </p:blipFill>
        <p:spPr>
          <a:xfrm>
            <a:off x="-1" y="0"/>
            <a:ext cx="12883486" cy="6858000"/>
          </a:xfrm>
          <a:prstGeom prst="rect">
            <a:avLst/>
          </a:prstGeom>
        </p:spPr>
      </p:pic>
      <p:pic>
        <p:nvPicPr>
          <p:cNvPr id="5" name="Image 4">
            <a:extLst>
              <a:ext uri="{FF2B5EF4-FFF2-40B4-BE49-F238E27FC236}">
                <a16:creationId xmlns:a16="http://schemas.microsoft.com/office/drawing/2014/main" id="{4F6D31B0-98CC-22C1-B0B0-7AD2ADCB6353}"/>
              </a:ext>
            </a:extLst>
          </p:cNvPr>
          <p:cNvPicPr>
            <a:picLocks noChangeAspect="1"/>
          </p:cNvPicPr>
          <p:nvPr/>
        </p:nvPicPr>
        <p:blipFill>
          <a:blip r:embed="rId4"/>
          <a:stretch>
            <a:fillRect/>
          </a:stretch>
        </p:blipFill>
        <p:spPr>
          <a:xfrm>
            <a:off x="899961" y="764578"/>
            <a:ext cx="12883486" cy="5328844"/>
          </a:xfrm>
          <a:prstGeom prst="rect">
            <a:avLst/>
          </a:prstGeom>
        </p:spPr>
      </p:pic>
      <p:pic>
        <p:nvPicPr>
          <p:cNvPr id="10" name="Picture 9">
            <a:extLst>
              <a:ext uri="{FF2B5EF4-FFF2-40B4-BE49-F238E27FC236}">
                <a16:creationId xmlns:a16="http://schemas.microsoft.com/office/drawing/2014/main" id="{732D7C56-366C-D370-B3F7-BBB5181FCF2B}"/>
              </a:ext>
            </a:extLst>
          </p:cNvPr>
          <p:cNvPicPr>
            <a:picLocks noChangeAspect="1"/>
          </p:cNvPicPr>
          <p:nvPr/>
        </p:nvPicPr>
        <p:blipFill>
          <a:blip r:embed="rId5"/>
          <a:stretch>
            <a:fillRect/>
          </a:stretch>
        </p:blipFill>
        <p:spPr>
          <a:xfrm>
            <a:off x="2741566" y="4630804"/>
            <a:ext cx="978224" cy="709200"/>
          </a:xfrm>
          <a:prstGeom prst="rect">
            <a:avLst/>
          </a:prstGeom>
        </p:spPr>
      </p:pic>
      <p:sp>
        <p:nvSpPr>
          <p:cNvPr id="13" name="TextBox 12">
            <a:extLst>
              <a:ext uri="{FF2B5EF4-FFF2-40B4-BE49-F238E27FC236}">
                <a16:creationId xmlns:a16="http://schemas.microsoft.com/office/drawing/2014/main" id="{94F6007C-A399-BAEF-CCFA-A9F20590DCFF}"/>
              </a:ext>
            </a:extLst>
          </p:cNvPr>
          <p:cNvSpPr txBox="1"/>
          <p:nvPr/>
        </p:nvSpPr>
        <p:spPr>
          <a:xfrm>
            <a:off x="3895323" y="4754571"/>
            <a:ext cx="8441770" cy="461665"/>
          </a:xfrm>
          <a:prstGeom prst="rect">
            <a:avLst/>
          </a:prstGeom>
          <a:noFill/>
        </p:spPr>
        <p:txBody>
          <a:bodyPr wrap="square">
            <a:spAutoFit/>
          </a:bodyPr>
          <a:lstStyle/>
          <a:p>
            <a:r>
              <a:rPr lang="en-GB" sz="2400" b="1">
                <a:latin typeface="Titillium Web" panose="00000500000000000000" pitchFamily="2" charset="0"/>
              </a:rPr>
              <a:t>Enablers for New European Bauhaus Transformation</a:t>
            </a:r>
            <a:endParaRPr lang="nl-BE" sz="2400">
              <a:latin typeface="Titillium Web" panose="00000500000000000000" pitchFamily="2" charset="0"/>
            </a:endParaRPr>
          </a:p>
        </p:txBody>
      </p:sp>
      <p:pic>
        <p:nvPicPr>
          <p:cNvPr id="3" name="Picture 2">
            <a:extLst>
              <a:ext uri="{FF2B5EF4-FFF2-40B4-BE49-F238E27FC236}">
                <a16:creationId xmlns:a16="http://schemas.microsoft.com/office/drawing/2014/main" id="{B898E7A1-1DE4-5DDA-6C6B-4F0E45D4FDD3}"/>
              </a:ext>
            </a:extLst>
          </p:cNvPr>
          <p:cNvPicPr>
            <a:picLocks noChangeAspect="1"/>
          </p:cNvPicPr>
          <p:nvPr/>
        </p:nvPicPr>
        <p:blipFill>
          <a:blip r:embed="rId6"/>
          <a:stretch>
            <a:fillRect/>
          </a:stretch>
        </p:blipFill>
        <p:spPr>
          <a:xfrm>
            <a:off x="2741566" y="3724233"/>
            <a:ext cx="978224" cy="709200"/>
          </a:xfrm>
          <a:prstGeom prst="rect">
            <a:avLst/>
          </a:prstGeom>
        </p:spPr>
      </p:pic>
      <p:sp>
        <p:nvSpPr>
          <p:cNvPr id="14" name="TextBox 13">
            <a:extLst>
              <a:ext uri="{FF2B5EF4-FFF2-40B4-BE49-F238E27FC236}">
                <a16:creationId xmlns:a16="http://schemas.microsoft.com/office/drawing/2014/main" id="{44E06768-39C2-70BE-A5AA-A73CE1FD9D9A}"/>
              </a:ext>
            </a:extLst>
          </p:cNvPr>
          <p:cNvSpPr txBox="1"/>
          <p:nvPr/>
        </p:nvSpPr>
        <p:spPr>
          <a:xfrm>
            <a:off x="3895323" y="3801177"/>
            <a:ext cx="8441770" cy="461665"/>
          </a:xfrm>
          <a:prstGeom prst="rect">
            <a:avLst/>
          </a:prstGeom>
          <a:noFill/>
        </p:spPr>
        <p:txBody>
          <a:bodyPr wrap="square">
            <a:spAutoFit/>
          </a:bodyPr>
          <a:lstStyle/>
          <a:p>
            <a:r>
              <a:rPr lang="en-GB" sz="2400" b="1">
                <a:latin typeface="Titillium Web" panose="00000500000000000000" pitchFamily="2" charset="0"/>
              </a:rPr>
              <a:t>Arts, Culture, and Heritage as Drivers of Change</a:t>
            </a:r>
            <a:endParaRPr lang="nl-BE" sz="2400">
              <a:latin typeface="Titillium Web" panose="00000500000000000000" pitchFamily="2" charset="0"/>
            </a:endParaRPr>
          </a:p>
        </p:txBody>
      </p:sp>
      <p:pic>
        <p:nvPicPr>
          <p:cNvPr id="16" name="Picture 15">
            <a:extLst>
              <a:ext uri="{FF2B5EF4-FFF2-40B4-BE49-F238E27FC236}">
                <a16:creationId xmlns:a16="http://schemas.microsoft.com/office/drawing/2014/main" id="{856F66AF-B2C3-7D54-3CD0-1E6AD7F3A7A8}"/>
              </a:ext>
            </a:extLst>
          </p:cNvPr>
          <p:cNvPicPr>
            <a:picLocks noChangeAspect="1"/>
          </p:cNvPicPr>
          <p:nvPr/>
        </p:nvPicPr>
        <p:blipFill>
          <a:blip r:embed="rId7"/>
          <a:stretch>
            <a:fillRect/>
          </a:stretch>
        </p:blipFill>
        <p:spPr>
          <a:xfrm>
            <a:off x="2741566" y="2817662"/>
            <a:ext cx="978224" cy="709200"/>
          </a:xfrm>
          <a:prstGeom prst="rect">
            <a:avLst/>
          </a:prstGeom>
        </p:spPr>
      </p:pic>
      <p:sp>
        <p:nvSpPr>
          <p:cNvPr id="17" name="TextBox 16">
            <a:extLst>
              <a:ext uri="{FF2B5EF4-FFF2-40B4-BE49-F238E27FC236}">
                <a16:creationId xmlns:a16="http://schemas.microsoft.com/office/drawing/2014/main" id="{FB24C8F2-2679-4400-FFB0-27CCA1D8E5AD}"/>
              </a:ext>
            </a:extLst>
          </p:cNvPr>
          <p:cNvSpPr txBox="1"/>
          <p:nvPr/>
        </p:nvSpPr>
        <p:spPr>
          <a:xfrm>
            <a:off x="3895323" y="2941429"/>
            <a:ext cx="8441770" cy="461665"/>
          </a:xfrm>
          <a:prstGeom prst="rect">
            <a:avLst/>
          </a:prstGeom>
          <a:noFill/>
        </p:spPr>
        <p:txBody>
          <a:bodyPr wrap="square">
            <a:spAutoFit/>
          </a:bodyPr>
          <a:lstStyle/>
          <a:p>
            <a:r>
              <a:rPr lang="en-GB" sz="2400" b="1">
                <a:latin typeface="Titillium Web" panose="00000500000000000000" pitchFamily="2" charset="0"/>
              </a:rPr>
              <a:t>Strengthening Local Democracy and Inclusion</a:t>
            </a:r>
            <a:endParaRPr lang="nl-BE" sz="2400">
              <a:latin typeface="Titillium Web" panose="00000500000000000000" pitchFamily="2" charset="0"/>
            </a:endParaRPr>
          </a:p>
        </p:txBody>
      </p:sp>
      <p:pic>
        <p:nvPicPr>
          <p:cNvPr id="18" name="Picture 17">
            <a:extLst>
              <a:ext uri="{FF2B5EF4-FFF2-40B4-BE49-F238E27FC236}">
                <a16:creationId xmlns:a16="http://schemas.microsoft.com/office/drawing/2014/main" id="{EC966B29-F4DC-1834-C8C0-79A60C768686}"/>
              </a:ext>
            </a:extLst>
          </p:cNvPr>
          <p:cNvPicPr>
            <a:picLocks noChangeAspect="1"/>
          </p:cNvPicPr>
          <p:nvPr/>
        </p:nvPicPr>
        <p:blipFill>
          <a:blip r:embed="rId8"/>
          <a:stretch>
            <a:fillRect/>
          </a:stretch>
        </p:blipFill>
        <p:spPr>
          <a:xfrm>
            <a:off x="2741566" y="1912404"/>
            <a:ext cx="976413" cy="707887"/>
          </a:xfrm>
          <a:prstGeom prst="rect">
            <a:avLst/>
          </a:prstGeom>
        </p:spPr>
      </p:pic>
      <p:sp>
        <p:nvSpPr>
          <p:cNvPr id="19" name="TextBox 18">
            <a:extLst>
              <a:ext uri="{FF2B5EF4-FFF2-40B4-BE49-F238E27FC236}">
                <a16:creationId xmlns:a16="http://schemas.microsoft.com/office/drawing/2014/main" id="{841D83BA-CEC2-7919-E81D-3CB2D07488EC}"/>
              </a:ext>
            </a:extLst>
          </p:cNvPr>
          <p:cNvSpPr txBox="1"/>
          <p:nvPr/>
        </p:nvSpPr>
        <p:spPr>
          <a:xfrm>
            <a:off x="3895323" y="2081681"/>
            <a:ext cx="8441770" cy="461665"/>
          </a:xfrm>
          <a:prstGeom prst="rect">
            <a:avLst/>
          </a:prstGeom>
          <a:noFill/>
        </p:spPr>
        <p:txBody>
          <a:bodyPr wrap="square">
            <a:spAutoFit/>
          </a:bodyPr>
          <a:lstStyle/>
          <a:p>
            <a:r>
              <a:rPr lang="en-GB" sz="2400" b="1" i="0">
                <a:effectLst/>
                <a:latin typeface="Titillium Web" panose="00000500000000000000" pitchFamily="2" charset="0"/>
              </a:rPr>
              <a:t>Enhancing Circularity, Sustainability, and Innovation</a:t>
            </a:r>
            <a:endParaRPr lang="nl-BE" sz="2400">
              <a:latin typeface="Titillium Web" panose="00000500000000000000" pitchFamily="2" charset="0"/>
            </a:endParaRPr>
          </a:p>
        </p:txBody>
      </p:sp>
      <p:sp>
        <p:nvSpPr>
          <p:cNvPr id="2" name="Title 1">
            <a:extLst>
              <a:ext uri="{FF2B5EF4-FFF2-40B4-BE49-F238E27FC236}">
                <a16:creationId xmlns:a16="http://schemas.microsoft.com/office/drawing/2014/main" id="{373C61D8-7527-57F5-DA08-D302834DFD04}"/>
              </a:ext>
            </a:extLst>
          </p:cNvPr>
          <p:cNvSpPr txBox="1">
            <a:spLocks/>
          </p:cNvSpPr>
          <p:nvPr/>
        </p:nvSpPr>
        <p:spPr>
          <a:xfrm>
            <a:off x="952500" y="-88821"/>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panose="00000500000000000000" pitchFamily="2" charset="0"/>
              </a:rPr>
              <a:t>The 4 Categories </a:t>
            </a:r>
            <a:endParaRPr lang="nl-BE" sz="5400" b="1">
              <a:latin typeface="Titillium Web" panose="00000500000000000000" pitchFamily="2" charset="0"/>
            </a:endParaRPr>
          </a:p>
        </p:txBody>
      </p:sp>
    </p:spTree>
    <p:extLst>
      <p:ext uri="{BB962C8B-B14F-4D97-AF65-F5344CB8AC3E}">
        <p14:creationId xmlns:p14="http://schemas.microsoft.com/office/powerpoint/2010/main" val="2792795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F422C-2DB5-5B3F-BC75-20279608CCC5}"/>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F7F1E33E-AEFF-22DF-75C2-81B184F7A804}"/>
              </a:ext>
            </a:extLst>
          </p:cNvPr>
          <p:cNvPicPr>
            <a:picLocks noChangeAspect="1"/>
          </p:cNvPicPr>
          <p:nvPr/>
        </p:nvPicPr>
        <p:blipFill>
          <a:blip r:embed="rId3"/>
          <a:srcRect r="5368"/>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B8F9E05E-C05B-AFEE-ADCA-F5C4A180A620}"/>
              </a:ext>
            </a:extLst>
          </p:cNvPr>
          <p:cNvSpPr txBox="1">
            <a:spLocks/>
          </p:cNvSpPr>
          <p:nvPr/>
        </p:nvSpPr>
        <p:spPr>
          <a:xfrm>
            <a:off x="1027656" y="239133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b="1" dirty="0">
                <a:latin typeface="Titillium Web" panose="00000500000000000000" pitchFamily="2" charset="0"/>
              </a:rPr>
              <a:t>Eligibility criteria</a:t>
            </a:r>
          </a:p>
        </p:txBody>
      </p:sp>
      <p:sp>
        <p:nvSpPr>
          <p:cNvPr id="3" name="TextBox 2">
            <a:extLst>
              <a:ext uri="{FF2B5EF4-FFF2-40B4-BE49-F238E27FC236}">
                <a16:creationId xmlns:a16="http://schemas.microsoft.com/office/drawing/2014/main" id="{D3E0B9E4-97F4-CBBB-D155-579A9CC010A4}"/>
              </a:ext>
            </a:extLst>
          </p:cNvPr>
          <p:cNvSpPr txBox="1"/>
          <p:nvPr/>
        </p:nvSpPr>
        <p:spPr>
          <a:xfrm>
            <a:off x="1027656" y="3716895"/>
            <a:ext cx="9245863" cy="646331"/>
          </a:xfrm>
          <a:prstGeom prst="rect">
            <a:avLst/>
          </a:prstGeom>
          <a:noFill/>
        </p:spPr>
        <p:txBody>
          <a:bodyPr wrap="square">
            <a:spAutoFit/>
          </a:bodyPr>
          <a:lstStyle/>
          <a:p>
            <a:pPr algn="just"/>
            <a:r>
              <a:rPr lang="en-US" dirty="0">
                <a:latin typeface="Titillium Web" pitchFamily="2" charset="77"/>
              </a:rPr>
              <a:t>The following slides provide a high-level overview of the eligibility criteria. The full and legally binding eligibility conditions are set out in the official guidance documents</a:t>
            </a:r>
            <a:endParaRPr lang="nl-BE" dirty="0"/>
          </a:p>
        </p:txBody>
      </p:sp>
      <p:grpSp>
        <p:nvGrpSpPr>
          <p:cNvPr id="14" name="Group 13">
            <a:extLst>
              <a:ext uri="{FF2B5EF4-FFF2-40B4-BE49-F238E27FC236}">
                <a16:creationId xmlns:a16="http://schemas.microsoft.com/office/drawing/2014/main" id="{C40F8325-6AAA-5BA3-CB64-84C86AAB012E}"/>
              </a:ext>
            </a:extLst>
          </p:cNvPr>
          <p:cNvGrpSpPr/>
          <p:nvPr/>
        </p:nvGrpSpPr>
        <p:grpSpPr>
          <a:xfrm>
            <a:off x="9427781" y="3798168"/>
            <a:ext cx="3967021" cy="3706218"/>
            <a:chOff x="9427781" y="3798168"/>
            <a:chExt cx="3967021" cy="3706218"/>
          </a:xfrm>
        </p:grpSpPr>
        <p:sp>
          <p:nvSpPr>
            <p:cNvPr id="10" name="Ellipse 2">
              <a:extLst>
                <a:ext uri="{FF2B5EF4-FFF2-40B4-BE49-F238E27FC236}">
                  <a16:creationId xmlns:a16="http://schemas.microsoft.com/office/drawing/2014/main" id="{C3975F94-DD9C-F0BD-E7A5-F0CA9F9F762E}"/>
                </a:ext>
              </a:extLst>
            </p:cNvPr>
            <p:cNvSpPr/>
            <p:nvPr/>
          </p:nvSpPr>
          <p:spPr>
            <a:xfrm>
              <a:off x="9427781" y="3798168"/>
              <a:ext cx="3856568" cy="370621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TextBox 6">
              <a:extLst>
                <a:ext uri="{FF2B5EF4-FFF2-40B4-BE49-F238E27FC236}">
                  <a16:creationId xmlns:a16="http://schemas.microsoft.com/office/drawing/2014/main" id="{E1CB3639-06BA-7D49-52D4-DD30D3213CD2}"/>
                </a:ext>
              </a:extLst>
            </p:cNvPr>
            <p:cNvSpPr txBox="1"/>
            <p:nvPr/>
          </p:nvSpPr>
          <p:spPr>
            <a:xfrm>
              <a:off x="10093326" y="4574240"/>
              <a:ext cx="3301476" cy="307777"/>
            </a:xfrm>
            <a:prstGeom prst="rect">
              <a:avLst/>
            </a:prstGeom>
            <a:noFill/>
          </p:spPr>
          <p:txBody>
            <a:bodyPr wrap="square">
              <a:spAutoFit/>
            </a:bodyPr>
            <a:lstStyle/>
            <a:p>
              <a:r>
                <a:rPr lang="nl-BE" sz="1400" b="1" dirty="0"/>
                <a:t>Slido code: # 5679761</a:t>
              </a:r>
            </a:p>
          </p:txBody>
        </p:sp>
        <p:sp>
          <p:nvSpPr>
            <p:cNvPr id="12" name="TextBox 6">
              <a:extLst>
                <a:ext uri="{FF2B5EF4-FFF2-40B4-BE49-F238E27FC236}">
                  <a16:creationId xmlns:a16="http://schemas.microsoft.com/office/drawing/2014/main" id="{6518D68B-F420-4CCC-FA3A-17206DF40AF2}"/>
                </a:ext>
              </a:extLst>
            </p:cNvPr>
            <p:cNvSpPr txBox="1"/>
            <p:nvPr/>
          </p:nvSpPr>
          <p:spPr>
            <a:xfrm>
              <a:off x="10375210" y="4039684"/>
              <a:ext cx="2909139" cy="369332"/>
            </a:xfrm>
            <a:prstGeom prst="rect">
              <a:avLst/>
            </a:prstGeom>
            <a:noFill/>
          </p:spPr>
          <p:txBody>
            <a:bodyPr wrap="square">
              <a:spAutoFit/>
            </a:bodyPr>
            <a:lstStyle/>
            <a:p>
              <a:r>
                <a:rPr lang="nl-BE" b="1" dirty="0"/>
                <a:t>QUESTIONS? </a:t>
              </a:r>
            </a:p>
          </p:txBody>
        </p:sp>
        <p:pic>
          <p:nvPicPr>
            <p:cNvPr id="13" name="Picture 12">
              <a:extLst>
                <a:ext uri="{FF2B5EF4-FFF2-40B4-BE49-F238E27FC236}">
                  <a16:creationId xmlns:a16="http://schemas.microsoft.com/office/drawing/2014/main" id="{F0705E95-F82B-5406-F8B3-8FF454E69E45}"/>
                </a:ext>
              </a:extLst>
            </p:cNvPr>
            <p:cNvPicPr>
              <a:picLocks noChangeAspect="1"/>
            </p:cNvPicPr>
            <p:nvPr/>
          </p:nvPicPr>
          <p:blipFill>
            <a:blip r:embed="rId4"/>
            <a:stretch>
              <a:fillRect/>
            </a:stretch>
          </p:blipFill>
          <p:spPr>
            <a:xfrm>
              <a:off x="10231933" y="4898530"/>
              <a:ext cx="1746000" cy="1746000"/>
            </a:xfrm>
            <a:prstGeom prst="rect">
              <a:avLst/>
            </a:prstGeom>
          </p:spPr>
        </p:pic>
      </p:grpSp>
    </p:spTree>
    <p:extLst>
      <p:ext uri="{BB962C8B-B14F-4D97-AF65-F5344CB8AC3E}">
        <p14:creationId xmlns:p14="http://schemas.microsoft.com/office/powerpoint/2010/main" val="34363332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slen\AppData\Local\Templafy\AddIns\PowerPointVsto\59762abc-91e3-4e17-8ae2-b0b5b3a3694b.jpeg"/>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5fa0ed3-ba55-41d1-abe7-6ea88109b5d1" xsi:nil="true"/>
    <lcf76f155ced4ddcb4097134ff3c332f xmlns="77dfcb89-7363-44ed-9009-efb5c6fe74a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8CC58A743B75439E998981FB07EF26" ma:contentTypeVersion="11" ma:contentTypeDescription="Create a new document." ma:contentTypeScope="" ma:versionID="76de25aa0d31f7a101f710172defd606">
  <xsd:schema xmlns:xsd="http://www.w3.org/2001/XMLSchema" xmlns:xs="http://www.w3.org/2001/XMLSchema" xmlns:p="http://schemas.microsoft.com/office/2006/metadata/properties" xmlns:ns2="77dfcb89-7363-44ed-9009-efb5c6fe74ac" xmlns:ns3="55fa0ed3-ba55-41d1-abe7-6ea88109b5d1" targetNamespace="http://schemas.microsoft.com/office/2006/metadata/properties" ma:root="true" ma:fieldsID="a749d65b8235c62b2bcdc1cc19ff982f" ns2:_="" ns3:_="">
    <xsd:import namespace="77dfcb89-7363-44ed-9009-efb5c6fe74ac"/>
    <xsd:import namespace="55fa0ed3-ba55-41d1-abe7-6ea88109b5d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dfcb89-7363-44ed-9009-efb5c6fe74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fa0ed3-ba55-41d1-abe7-6ea88109b5d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458a8e4-caa0-498d-8e4f-9e1ab424f44a}" ma:internalName="TaxCatchAll" ma:showField="CatchAllData" ma:web="55fa0ed3-ba55-41d1-abe7-6ea88109b5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64C87C-995D-42AC-9ED3-C858AADD3E01}">
  <ds:schemaRefs>
    <ds:schemaRef ds:uri="http://purl.org/dc/terms/"/>
    <ds:schemaRef ds:uri="55fa0ed3-ba55-41d1-abe7-6ea88109b5d1"/>
    <ds:schemaRef ds:uri="http://schemas.microsoft.com/office/2006/documentManagement/types"/>
    <ds:schemaRef ds:uri="77dfcb89-7363-44ed-9009-efb5c6fe74ac"/>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3ADBBDB-857A-4D62-A6BF-588AB681F790}">
  <ds:schemaRefs>
    <ds:schemaRef ds:uri="http://schemas.microsoft.com/sharepoint/v3/contenttype/forms"/>
  </ds:schemaRefs>
</ds:datastoreItem>
</file>

<file path=customXml/itemProps3.xml><?xml version="1.0" encoding="utf-8"?>
<ds:datastoreItem xmlns:ds="http://schemas.openxmlformats.org/officeDocument/2006/customXml" ds:itemID="{7ABCEC6B-1C92-4C69-A98B-78A39D19EE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dfcb89-7363-44ed-9009-efb5c6fe74ac"/>
    <ds:schemaRef ds:uri="55fa0ed3-ba55-41d1-abe7-6ea88109b5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4834</TotalTime>
  <Words>837</Words>
  <Application>Microsoft Office PowerPoint</Application>
  <PresentationFormat>Widescreen</PresentationFormat>
  <Paragraphs>133</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Aptos Display</vt:lpstr>
      <vt:lpstr>Arial</vt:lpstr>
      <vt:lpstr>Titillium Web</vt:lpstr>
      <vt:lpstr>Wingdings</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Parsa, Spenta</dc:creator>
  <cp:lastModifiedBy>Samuel Elrington</cp:lastModifiedBy>
  <cp:revision>19</cp:revision>
  <dcterms:created xsi:type="dcterms:W3CDTF">2026-02-22T23:04:56Z</dcterms:created>
  <dcterms:modified xsi:type="dcterms:W3CDTF">2026-03-06T11:21:47Z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CG_PML_LeadUnit">
    <vt:lpwstr>1;#Com|91be7a05-0945-a784-da6c-191e4d516dea</vt:lpwstr>
  </property>
  <property fmtid="{D5CDD505-2E9C-101B-9397-08002B2CF9AE}" pid="3" name="GCG_PML_Sector">
    <vt:lpwstr>9;#COMMUNICATION|ebc27f1f-b863-4d4d-abe6-ca23350f1598</vt:lpwstr>
  </property>
  <property fmtid="{D5CDD505-2E9C-101B-9397-08002B2CF9AE}" pid="4" name="GCG_PDoc_Hierarchy">
    <vt:lpwstr>12;#02-Implementation|8c557e85-3b5a-4fad-9e4e-5dbb79834368</vt:lpwstr>
  </property>
  <property fmtid="{D5CDD505-2E9C-101B-9397-08002B2CF9AE}" pid="5" name="GCG_PML_NatureOfContract">
    <vt:lpwstr>2;#Time ＆ Material|c684b1da-f893-427f-aa54-5af376496c76</vt:lpwstr>
  </property>
  <property fmtid="{D5CDD505-2E9C-101B-9397-08002B2CF9AE}" pid="6" name="GCG_PML_Country">
    <vt:lpwstr>7;#Belgium|215c9f7d-a693-454f-9b23-42466d4f9576</vt:lpwstr>
  </property>
  <property fmtid="{D5CDD505-2E9C-101B-9397-08002B2CF9AE}" pid="7" name="GCG_PML_Unit">
    <vt:lpwstr>1;#Com|91be7a05-0945-a784-da6c-191e4d516dea</vt:lpwstr>
  </property>
  <property fmtid="{D5CDD505-2E9C-101B-9397-08002B2CF9AE}" pid="8" name="GCG_PML_SDG">
    <vt:lpwstr/>
  </property>
  <property fmtid="{D5CDD505-2E9C-101B-9397-08002B2CF9AE}" pid="9" name="GCG_PML_Beneficiary">
    <vt:lpwstr>11;#Ramboll A/S|2bd52706-0c51-447d-85b1-1e67c5338abe</vt:lpwstr>
  </property>
  <property fmtid="{D5CDD505-2E9C-101B-9397-08002B2CF9AE}" pid="10" name="GCG_PML_TechnicalFields">
    <vt:lpwstr>10;#Communication|e78e3ec7-70bd-4cc0-abad-24308b3e17a7</vt:lpwstr>
  </property>
  <property fmtid="{D5CDD505-2E9C-101B-9397-08002B2CF9AE}" pid="11" name="GCG_PML_ServiceLine">
    <vt:lpwstr/>
  </property>
  <property fmtid="{D5CDD505-2E9C-101B-9397-08002B2CF9AE}" pid="12" name="GCG_PML_Region">
    <vt:lpwstr>3;#Western Europe|8871c1ee-64d1-46cb-811b-140ad92c009f;#4;#Europe ＆ Central Asia|fb72a473-b246-49e0-bcf4-5be0d2c6efcc;#5;#EU Member States|38612e80-6003-4ce7-af68-85c04bce5180;#6;#European Economic Area|943a8c03-5a98-407c-b0cf-a70481c69969</vt:lpwstr>
  </property>
  <property fmtid="{D5CDD505-2E9C-101B-9397-08002B2CF9AE}" pid="13" name="GCG_PML_Financier">
    <vt:lpwstr>8;#EU - European Union|b05e4926-cd10-4aa1-a755-88a1fa9d24c8</vt:lpwstr>
  </property>
  <property fmtid="{D5CDD505-2E9C-101B-9397-08002B2CF9AE}" pid="14" name="MSIP_Label_20ea7001-5c24-4702-a3ac-e436ccb02747_Enabled">
    <vt:lpwstr>true</vt:lpwstr>
  </property>
  <property fmtid="{D5CDD505-2E9C-101B-9397-08002B2CF9AE}" pid="15" name="MSIP_Label_20ea7001-5c24-4702-a3ac-e436ccb02747_SetDate">
    <vt:lpwstr>2026-02-25T13:10:15Z</vt:lpwstr>
  </property>
  <property fmtid="{D5CDD505-2E9C-101B-9397-08002B2CF9AE}" pid="16" name="MSIP_Label_20ea7001-5c24-4702-a3ac-e436ccb02747_Method">
    <vt:lpwstr>Standard</vt:lpwstr>
  </property>
  <property fmtid="{D5CDD505-2E9C-101B-9397-08002B2CF9AE}" pid="17" name="MSIP_Label_20ea7001-5c24-4702-a3ac-e436ccb02747_Name">
    <vt:lpwstr>Confidential</vt:lpwstr>
  </property>
  <property fmtid="{D5CDD505-2E9C-101B-9397-08002B2CF9AE}" pid="18" name="MSIP_Label_20ea7001-5c24-4702-a3ac-e436ccb02747_SiteId">
    <vt:lpwstr>c8823c91-be81-4f89-b024-6c3dd789c106</vt:lpwstr>
  </property>
  <property fmtid="{D5CDD505-2E9C-101B-9397-08002B2CF9AE}" pid="19" name="MSIP_Label_20ea7001-5c24-4702-a3ac-e436ccb02747_ActionId">
    <vt:lpwstr>ccd7e2f4-612b-4564-a0d5-4a6de1b3924e</vt:lpwstr>
  </property>
  <property fmtid="{D5CDD505-2E9C-101B-9397-08002B2CF9AE}" pid="20" name="MSIP_Label_20ea7001-5c24-4702-a3ac-e436ccb02747_ContentBits">
    <vt:lpwstr>2</vt:lpwstr>
  </property>
  <property fmtid="{D5CDD505-2E9C-101B-9397-08002B2CF9AE}" pid="21" name="MSIP_Label_20ea7001-5c24-4702-a3ac-e436ccb02747_Tag">
    <vt:lpwstr>10, 3, 0, 1</vt:lpwstr>
  </property>
  <property fmtid="{D5CDD505-2E9C-101B-9397-08002B2CF9AE}" pid="22" name="MediaServiceImageTags">
    <vt:lpwstr/>
  </property>
  <property fmtid="{D5CDD505-2E9C-101B-9397-08002B2CF9AE}" pid="23" name="MSIP_Label_6bd9ddd1-4d20-43f6-abfa-fc3c07406f94_Enabled">
    <vt:lpwstr>true</vt:lpwstr>
  </property>
  <property fmtid="{D5CDD505-2E9C-101B-9397-08002B2CF9AE}" pid="24" name="MSIP_Label_6bd9ddd1-4d20-43f6-abfa-fc3c07406f94_SetDate">
    <vt:lpwstr>2026-02-25T17:38:52Z</vt:lpwstr>
  </property>
  <property fmtid="{D5CDD505-2E9C-101B-9397-08002B2CF9AE}" pid="25" name="MSIP_Label_6bd9ddd1-4d20-43f6-abfa-fc3c07406f94_Method">
    <vt:lpwstr>Standard</vt:lpwstr>
  </property>
  <property fmtid="{D5CDD505-2E9C-101B-9397-08002B2CF9AE}" pid="26" name="MSIP_Label_6bd9ddd1-4d20-43f6-abfa-fc3c07406f94_Name">
    <vt:lpwstr>Commission Use</vt:lpwstr>
  </property>
  <property fmtid="{D5CDD505-2E9C-101B-9397-08002B2CF9AE}" pid="27" name="MSIP_Label_6bd9ddd1-4d20-43f6-abfa-fc3c07406f94_SiteId">
    <vt:lpwstr>b24c8b06-522c-46fe-9080-70926f8dddb1</vt:lpwstr>
  </property>
  <property fmtid="{D5CDD505-2E9C-101B-9397-08002B2CF9AE}" pid="28" name="MSIP_Label_6bd9ddd1-4d20-43f6-abfa-fc3c07406f94_ActionId">
    <vt:lpwstr>51b56011-d2eb-4410-a800-d57a5b85f882</vt:lpwstr>
  </property>
  <property fmtid="{D5CDD505-2E9C-101B-9397-08002B2CF9AE}" pid="29" name="MSIP_Label_6bd9ddd1-4d20-43f6-abfa-fc3c07406f94_ContentBits">
    <vt:lpwstr>0</vt:lpwstr>
  </property>
  <property fmtid="{D5CDD505-2E9C-101B-9397-08002B2CF9AE}" pid="30" name="MSIP_Label_6bd9ddd1-4d20-43f6-abfa-fc3c07406f94_Tag">
    <vt:lpwstr>10, 3, 0, 2</vt:lpwstr>
  </property>
  <property fmtid="{D5CDD505-2E9C-101B-9397-08002B2CF9AE}" pid="31" name="ContentTypeId">
    <vt:lpwstr>0x010100FE8CC58A743B75439E998981FB07EF26</vt:lpwstr>
  </property>
</Properties>
</file>